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Lst>
  <p:sldSz cy="5143500" cx="9144000"/>
  <p:notesSz cx="6858000" cy="9144000"/>
  <p:embeddedFontLst>
    <p:embeddedFont>
      <p:font typeface="Roboto"/>
      <p:regular r:id="rId42"/>
      <p:bold r:id="rId43"/>
      <p:italic r:id="rId44"/>
      <p:boldItalic r:id="rId45"/>
    </p:embeddedFont>
    <p:embeddedFont>
      <p:font typeface="Fira Sans"/>
      <p:regular r:id="rId46"/>
      <p:bold r:id="rId47"/>
      <p:italic r:id="rId48"/>
      <p:boldItalic r:id="rId4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font" Target="fonts/Roboto-regular.fntdata"/><Relationship Id="rId41" Type="http://schemas.openxmlformats.org/officeDocument/2006/relationships/slide" Target="slides/slide36.xml"/><Relationship Id="rId44" Type="http://schemas.openxmlformats.org/officeDocument/2006/relationships/font" Target="fonts/Roboto-italic.fntdata"/><Relationship Id="rId43" Type="http://schemas.openxmlformats.org/officeDocument/2006/relationships/font" Target="fonts/Roboto-bold.fntdata"/><Relationship Id="rId46" Type="http://schemas.openxmlformats.org/officeDocument/2006/relationships/font" Target="fonts/FiraSans-regular.fntdata"/><Relationship Id="rId45" Type="http://schemas.openxmlformats.org/officeDocument/2006/relationships/font" Target="fonts/Robot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FiraSans-italic.fntdata"/><Relationship Id="rId47" Type="http://schemas.openxmlformats.org/officeDocument/2006/relationships/font" Target="fonts/FiraSans-bold.fntdata"/><Relationship Id="rId49" Type="http://schemas.openxmlformats.org/officeDocument/2006/relationships/font" Target="fonts/Fira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e6cc0a7d8e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e6cc0a7d8e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e616b8340d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2e616b8340d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e616b8340d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2e616b8340d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2e6cc0a7d8e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2e6cc0a7d8e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e616b8340d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2e616b8340d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2e616b8340d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2e616b8340d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e616b8340d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2e616b8340d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2e53138d561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2e53138d561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42900" lvl="0" marL="457200" marR="571500" rtl="0" algn="l">
              <a:lnSpc>
                <a:spcPct val="150000"/>
              </a:lnSpc>
              <a:spcBef>
                <a:spcPts val="0"/>
              </a:spcBef>
              <a:spcAft>
                <a:spcPts val="0"/>
              </a:spcAft>
              <a:buClr>
                <a:srgbClr val="202020"/>
              </a:buClr>
              <a:buSzPts val="1800"/>
              <a:buChar char="●"/>
            </a:pPr>
            <a:r>
              <a:rPr lang="cs" sz="1800">
                <a:solidFill>
                  <a:srgbClr val="202020"/>
                </a:solidFill>
                <a:highlight>
                  <a:schemeClr val="lt1"/>
                </a:highlight>
              </a:rPr>
              <a:t>Image.sc</a:t>
            </a:r>
            <a:endParaRPr sz="1800">
              <a:solidFill>
                <a:srgbClr val="202020"/>
              </a:solidFill>
              <a:highlight>
                <a:schemeClr val="lt1"/>
              </a:highlight>
            </a:endParaRPr>
          </a:p>
          <a:p>
            <a:pPr indent="-342900" lvl="0" marL="457200" marR="571500" rtl="0" algn="l">
              <a:lnSpc>
                <a:spcPct val="150000"/>
              </a:lnSpc>
              <a:spcBef>
                <a:spcPts val="0"/>
              </a:spcBef>
              <a:spcAft>
                <a:spcPts val="0"/>
              </a:spcAft>
              <a:buClr>
                <a:srgbClr val="202020"/>
              </a:buClr>
              <a:buSzPts val="1800"/>
              <a:buChar char="●"/>
            </a:pPr>
            <a:r>
              <a:rPr lang="cs" sz="1800">
                <a:solidFill>
                  <a:srgbClr val="202020"/>
                </a:solidFill>
                <a:highlight>
                  <a:schemeClr val="lt1"/>
                </a:highlight>
              </a:rPr>
              <a:t>microscopyDB</a:t>
            </a:r>
            <a:endParaRPr sz="1800">
              <a:solidFill>
                <a:srgbClr val="202020"/>
              </a:solidFill>
              <a:highlight>
                <a:schemeClr val="lt1"/>
              </a:highlight>
            </a:endParaRPr>
          </a:p>
          <a:p>
            <a:pPr indent="-342900" lvl="0" marL="457200" marR="571500" rtl="0" algn="l">
              <a:lnSpc>
                <a:spcPct val="150000"/>
              </a:lnSpc>
              <a:spcBef>
                <a:spcPts val="0"/>
              </a:spcBef>
              <a:spcAft>
                <a:spcPts val="0"/>
              </a:spcAft>
              <a:buClr>
                <a:srgbClr val="202020"/>
              </a:buClr>
              <a:buSzPts val="1800"/>
              <a:buChar char="●"/>
            </a:pPr>
            <a:r>
              <a:rPr lang="cs" sz="1800">
                <a:solidFill>
                  <a:srgbClr val="202020"/>
                </a:solidFill>
                <a:highlight>
                  <a:schemeClr val="lt1"/>
                </a:highlight>
              </a:rPr>
              <a:t>The hitchhikers quide</a:t>
            </a:r>
            <a:endParaRPr sz="1800">
              <a:solidFill>
                <a:srgbClr val="202020"/>
              </a:solidFill>
              <a:highlight>
                <a:schemeClr val="lt1"/>
              </a:highlight>
            </a:endParaRPr>
          </a:p>
          <a:p>
            <a:pPr indent="-342900" lvl="0" marL="457200" marR="571500" rtl="0" algn="l">
              <a:lnSpc>
                <a:spcPct val="150000"/>
              </a:lnSpc>
              <a:spcBef>
                <a:spcPts val="0"/>
              </a:spcBef>
              <a:spcAft>
                <a:spcPts val="0"/>
              </a:spcAft>
              <a:buClr>
                <a:srgbClr val="202020"/>
              </a:buClr>
              <a:buSzPts val="1800"/>
              <a:buChar char="●"/>
            </a:pPr>
            <a:r>
              <a:rPr lang="cs" sz="1800">
                <a:solidFill>
                  <a:srgbClr val="202020"/>
                </a:solidFill>
                <a:highlight>
                  <a:schemeClr val="lt1"/>
                </a:highlight>
              </a:rPr>
              <a:t>AI4LIFE</a:t>
            </a:r>
            <a:endParaRPr sz="1800">
              <a:solidFill>
                <a:srgbClr val="202020"/>
              </a:solidFill>
              <a:highlight>
                <a:schemeClr val="lt1"/>
              </a:highlight>
            </a:endParaRPr>
          </a:p>
          <a:p>
            <a:pPr indent="-342900" lvl="0" marL="457200" marR="571500" rtl="0" algn="l">
              <a:lnSpc>
                <a:spcPct val="150000"/>
              </a:lnSpc>
              <a:spcBef>
                <a:spcPts val="0"/>
              </a:spcBef>
              <a:spcAft>
                <a:spcPts val="0"/>
              </a:spcAft>
              <a:buClr>
                <a:srgbClr val="202020"/>
              </a:buClr>
              <a:buSzPts val="1800"/>
              <a:buChar char="●"/>
            </a:pPr>
            <a:r>
              <a:rPr lang="cs" sz="1800">
                <a:solidFill>
                  <a:srgbClr val="202020"/>
                </a:solidFill>
                <a:highlight>
                  <a:schemeClr val="lt1"/>
                </a:highlight>
              </a:rPr>
              <a:t>AI - biabob</a:t>
            </a:r>
            <a:endParaRPr sz="1800">
              <a:solidFill>
                <a:srgbClr val="202020"/>
              </a:solidFill>
              <a:highlight>
                <a:schemeClr val="lt1"/>
              </a:highlight>
            </a:endParaRPr>
          </a:p>
          <a:p>
            <a:pPr indent="-342900" lvl="0" marL="457200" marR="571500" rtl="0" algn="l">
              <a:lnSpc>
                <a:spcPct val="150000"/>
              </a:lnSpc>
              <a:spcBef>
                <a:spcPts val="0"/>
              </a:spcBef>
              <a:spcAft>
                <a:spcPts val="0"/>
              </a:spcAft>
              <a:buClr>
                <a:srgbClr val="202020"/>
              </a:buClr>
              <a:buSzPts val="1800"/>
              <a:buChar char="●"/>
            </a:pPr>
            <a:r>
              <a:rPr lang="cs" sz="1800">
                <a:solidFill>
                  <a:srgbClr val="202020"/>
                </a:solidFill>
                <a:highlight>
                  <a:schemeClr val="lt1"/>
                </a:highlight>
              </a:rPr>
              <a:t>BIII.eu</a:t>
            </a:r>
            <a:endParaRPr sz="1800">
              <a:solidFill>
                <a:srgbClr val="202020"/>
              </a:solidFill>
              <a:highlight>
                <a:schemeClr val="lt1"/>
              </a:highlight>
            </a:endParaRPr>
          </a:p>
          <a:p>
            <a:pPr indent="-342900" lvl="0" marL="457200" marR="571500" rtl="0" algn="l">
              <a:lnSpc>
                <a:spcPct val="150000"/>
              </a:lnSpc>
              <a:spcBef>
                <a:spcPts val="0"/>
              </a:spcBef>
              <a:spcAft>
                <a:spcPts val="0"/>
              </a:spcAft>
              <a:buClr>
                <a:srgbClr val="202020"/>
              </a:buClr>
              <a:buSzPts val="1800"/>
              <a:buChar char="●"/>
            </a:pPr>
            <a:r>
              <a:rPr b="1" lang="cs" sz="1800">
                <a:solidFill>
                  <a:srgbClr val="202020"/>
                </a:solidFill>
                <a:highlight>
                  <a:schemeClr val="lt1"/>
                </a:highlight>
              </a:rPr>
              <a:t>BIOP</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e616b8340d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2e616b8340d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2e616b8340d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2e616b8340d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e53138d561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e53138d561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595959"/>
              </a:buClr>
              <a:buSzPts val="1800"/>
              <a:buChar char="●"/>
            </a:pPr>
            <a:r>
              <a:rPr lang="cs" sz="1800">
                <a:solidFill>
                  <a:srgbClr val="595959"/>
                </a:solidFill>
              </a:rPr>
              <a:t>What is BioImage Analysis</a:t>
            </a:r>
            <a:endParaRPr sz="1800">
              <a:solidFill>
                <a:srgbClr val="595959"/>
              </a:solidFill>
            </a:endParaRPr>
          </a:p>
          <a:p>
            <a:pPr indent="-342900" lvl="0" marL="457200" rtl="0" algn="l">
              <a:lnSpc>
                <a:spcPct val="115000"/>
              </a:lnSpc>
              <a:spcBef>
                <a:spcPts val="0"/>
              </a:spcBef>
              <a:spcAft>
                <a:spcPts val="0"/>
              </a:spcAft>
              <a:buClr>
                <a:srgbClr val="595959"/>
              </a:buClr>
              <a:buSzPts val="1800"/>
              <a:buChar char="●"/>
            </a:pPr>
            <a:r>
              <a:rPr lang="cs" sz="1800">
                <a:solidFill>
                  <a:srgbClr val="595959"/>
                </a:solidFill>
              </a:rPr>
              <a:t>Why it is so challenging</a:t>
            </a:r>
            <a:endParaRPr sz="1800">
              <a:solidFill>
                <a:srgbClr val="595959"/>
              </a:solidFill>
            </a:endParaRPr>
          </a:p>
          <a:p>
            <a:pPr indent="-342900" lvl="0" marL="457200" rtl="0" algn="l">
              <a:lnSpc>
                <a:spcPct val="115000"/>
              </a:lnSpc>
              <a:spcBef>
                <a:spcPts val="0"/>
              </a:spcBef>
              <a:spcAft>
                <a:spcPts val="0"/>
              </a:spcAft>
              <a:buClr>
                <a:srgbClr val="595959"/>
              </a:buClr>
              <a:buSzPts val="1800"/>
              <a:buChar char="●"/>
            </a:pPr>
            <a:r>
              <a:rPr lang="cs" sz="1800">
                <a:solidFill>
                  <a:srgbClr val="595959"/>
                </a:solidFill>
              </a:rPr>
              <a:t>The Bridging part of Science (Global BioImaging)</a:t>
            </a:r>
            <a:endParaRPr sz="1800">
              <a:solidFill>
                <a:srgbClr val="595959"/>
              </a:solidFill>
            </a:endParaRPr>
          </a:p>
          <a:p>
            <a:pPr indent="0" lvl="0" marL="0" rtl="0" algn="l">
              <a:spcBef>
                <a:spcPts val="120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2e7a3958eb5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2e7a3958eb5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e616b8340d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e616b8340d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e616b8340d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e616b8340d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e616b8340d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2e616b8340d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2e616b8340d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2e616b8340d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e616b8340d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2e616b8340d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2e6cc0a7d8e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2e6cc0a7d8e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https://biop.github.io/biop-desktop-doc/run.html</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2e7a3958eb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2e7a3958e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https://biop.github.io/biop-desktop-doc/run.html</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2e53138d561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2e53138d561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571500" rtl="0" algn="l">
              <a:lnSpc>
                <a:spcPct val="150000"/>
              </a:lnSpc>
              <a:spcBef>
                <a:spcPts val="0"/>
              </a:spcBef>
              <a:spcAft>
                <a:spcPts val="0"/>
              </a:spcAft>
              <a:buClr>
                <a:srgbClr val="202020"/>
              </a:buClr>
              <a:buSzPts val="1050"/>
              <a:buFont typeface="Roboto"/>
              <a:buNone/>
            </a:pPr>
            <a:r>
              <a:rPr lang="cs" sz="1800">
                <a:solidFill>
                  <a:srgbClr val="202020"/>
                </a:solidFill>
                <a:highlight>
                  <a:schemeClr val="lt1"/>
                </a:highlight>
              </a:rPr>
              <a:t>Core facilities (FBI)</a:t>
            </a:r>
            <a:endParaRPr sz="1800">
              <a:solidFill>
                <a:srgbClr val="202020"/>
              </a:solidFill>
              <a:highlight>
                <a:schemeClr val="lt1"/>
              </a:highlight>
            </a:endParaRPr>
          </a:p>
          <a:p>
            <a:pPr indent="0" lvl="0" marL="0" marR="571500" rtl="0" algn="l">
              <a:lnSpc>
                <a:spcPct val="150000"/>
              </a:lnSpc>
              <a:spcBef>
                <a:spcPts val="200"/>
              </a:spcBef>
              <a:spcAft>
                <a:spcPts val="0"/>
              </a:spcAft>
              <a:buClr>
                <a:srgbClr val="202020"/>
              </a:buClr>
              <a:buSzPts val="1050"/>
              <a:buFont typeface="Roboto"/>
              <a:buNone/>
            </a:pPr>
            <a:r>
              <a:rPr lang="cs" sz="1800">
                <a:solidFill>
                  <a:srgbClr val="202020"/>
                </a:solidFill>
                <a:highlight>
                  <a:schemeClr val="lt1"/>
                </a:highlight>
              </a:rPr>
              <a:t>Freelancers</a:t>
            </a:r>
            <a:endParaRPr sz="1800">
              <a:solidFill>
                <a:srgbClr val="202020"/>
              </a:solidFill>
              <a:highlight>
                <a:schemeClr val="lt1"/>
              </a:highlight>
            </a:endParaRPr>
          </a:p>
          <a:p>
            <a:pPr indent="0" lvl="0" marL="0" marR="571500" rtl="0" algn="l">
              <a:lnSpc>
                <a:spcPct val="150000"/>
              </a:lnSpc>
              <a:spcBef>
                <a:spcPts val="200"/>
              </a:spcBef>
              <a:spcAft>
                <a:spcPts val="0"/>
              </a:spcAft>
              <a:buClr>
                <a:schemeClr val="dk1"/>
              </a:buClr>
              <a:buSzPts val="1100"/>
              <a:buFont typeface="Arial"/>
              <a:buNone/>
            </a:pPr>
            <a:r>
              <a:rPr lang="cs" sz="1800">
                <a:solidFill>
                  <a:srgbClr val="202020"/>
                </a:solidFill>
                <a:highlight>
                  <a:schemeClr val="lt1"/>
                </a:highlight>
              </a:rPr>
              <a:t>GloBIAS pages</a:t>
            </a:r>
            <a:endParaRPr sz="1800">
              <a:solidFill>
                <a:srgbClr val="202020"/>
              </a:solidFill>
              <a:highlight>
                <a:schemeClr val="lt1"/>
              </a:highlight>
            </a:endParaRPr>
          </a:p>
          <a:p>
            <a:pPr indent="0" lvl="0" marL="0" marR="571500" rtl="0" algn="l">
              <a:lnSpc>
                <a:spcPct val="150000"/>
              </a:lnSpc>
              <a:spcBef>
                <a:spcPts val="200"/>
              </a:spcBef>
              <a:spcAft>
                <a:spcPts val="0"/>
              </a:spcAft>
              <a:buClr>
                <a:schemeClr val="dk1"/>
              </a:buClr>
              <a:buSzPts val="1100"/>
              <a:buFont typeface="Arial"/>
              <a:buNone/>
            </a:pPr>
            <a:r>
              <a:t/>
            </a:r>
            <a:endParaRPr sz="1800">
              <a:solidFill>
                <a:srgbClr val="202020"/>
              </a:solidFill>
              <a:highlight>
                <a:schemeClr val="lt1"/>
              </a:highlight>
            </a:endParaRPr>
          </a:p>
          <a:p>
            <a:pPr indent="0" lvl="0" marL="0" marR="571500" rtl="0" algn="l">
              <a:lnSpc>
                <a:spcPct val="150000"/>
              </a:lnSpc>
              <a:spcBef>
                <a:spcPts val="200"/>
              </a:spcBef>
              <a:spcAft>
                <a:spcPts val="0"/>
              </a:spcAft>
              <a:buClr>
                <a:schemeClr val="dk1"/>
              </a:buClr>
              <a:buSzPts val="1100"/>
              <a:buFont typeface="Arial"/>
              <a:buNone/>
            </a:pPr>
            <a:r>
              <a:rPr lang="cs" sz="1800">
                <a:solidFill>
                  <a:srgbClr val="202020"/>
                </a:solidFill>
                <a:highlight>
                  <a:schemeClr val="lt1"/>
                </a:highlight>
              </a:rPr>
              <a:t>COBA!</a:t>
            </a:r>
            <a:endParaRPr sz="1800">
              <a:solidFill>
                <a:srgbClr val="202020"/>
              </a:solidFill>
              <a:highlight>
                <a:schemeClr val="lt1"/>
              </a:highlight>
            </a:endParaRPr>
          </a:p>
          <a:p>
            <a:pPr indent="0" lvl="0" marL="0" marR="571500" rtl="0" algn="l">
              <a:lnSpc>
                <a:spcPct val="150000"/>
              </a:lnSpc>
              <a:spcBef>
                <a:spcPts val="200"/>
              </a:spcBef>
              <a:spcAft>
                <a:spcPts val="0"/>
              </a:spcAft>
              <a:buClr>
                <a:schemeClr val="dk1"/>
              </a:buClr>
              <a:buSzPts val="1100"/>
              <a:buFont typeface="Arial"/>
              <a:buNone/>
            </a:pPr>
            <a:r>
              <a:rPr lang="cs" sz="1800">
                <a:solidFill>
                  <a:srgbClr val="202020"/>
                </a:solidFill>
                <a:highlight>
                  <a:schemeClr val="lt1"/>
                </a:highlight>
              </a:rPr>
              <a:t>Simon - Harvard Medical</a:t>
            </a:r>
            <a:endParaRPr sz="1800">
              <a:solidFill>
                <a:srgbClr val="202020"/>
              </a:solidFill>
              <a:highlight>
                <a:schemeClr val="lt1"/>
              </a:highlight>
            </a:endParaRPr>
          </a:p>
          <a:p>
            <a:pPr indent="0" lvl="0" marL="0" rtl="0" algn="l">
              <a:spcBef>
                <a:spcPts val="20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2e616b8340d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2e616b8340d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sz="1200">
                <a:solidFill>
                  <a:srgbClr val="212121"/>
                </a:solidFill>
                <a:highlight>
                  <a:srgbClr val="FFFFFF"/>
                </a:highlight>
                <a:latin typeface="Roboto"/>
                <a:ea typeface="Roboto"/>
                <a:cs typeface="Roboto"/>
                <a:sym typeface="Roboto"/>
              </a:rPr>
              <a:t>Soltwedel JR, Haase R. Challenges and opportunities for bioimage analysis core-facilities. J Microsc. 2024 Jun;294(3):338-349. doi: 10.1111/jmi.13192. Epub 2023 Jun 7. PMID: 37199456.</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e5782be5d7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e5782be5d7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e5782be5d7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e5782be5d7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sz="1200">
                <a:solidFill>
                  <a:srgbClr val="212121"/>
                </a:solidFill>
                <a:highlight>
                  <a:srgbClr val="FFFFFF"/>
                </a:highlight>
                <a:latin typeface="Roboto"/>
                <a:ea typeface="Roboto"/>
                <a:cs typeface="Roboto"/>
                <a:sym typeface="Roboto"/>
              </a:rPr>
              <a:t>Soltwedel JR, Haase R. Challenges and opportunities for bioimage analysis core-facilities. J Microsc. 2024 Jun;294(3):338-349. doi: 10.1111/jmi.13192. Epub 2023 Jun 7. PMID: 37199456.</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2e616b8340d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2e616b8340d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2e616b8340d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2e616b8340d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2e6cc0a7d8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2e6cc0a7d8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https://openbioimageanalysis.org/</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2e6cc0a7d8e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2e6cc0a7d8e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2e6cc0a7d8e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2e6cc0a7d8e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https://iac.hms.harvard.edu/</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2e7a3958eb5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5" name="Google Shape;345;g2e7a3958eb5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e5782be5d7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e5782be5d7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cs" sz="1800">
                <a:solidFill>
                  <a:srgbClr val="595959"/>
                </a:solidFill>
              </a:rPr>
              <a:t>Broadly speaking, bioimage analysis is where computer vision meets biology. As a branch of artificial intelligence, computer vision is concerned with the development of theories and algorithms to make machines interpret visual data autonomously and quantitatively. Its numerous applications include video surveillance, biometric verification, medical diagnostics, and many others. The physical principles used to capture images and the physical properties of the objects of interest in these images vary widely from application to application. Thus, expert domain knowledge is critical to make computer vision tools successful. In biology, developing a tool that can, say, distinguish between normal and abnormal cell migration in a cancer screening assay, requires profound knowledge of the labeling technique, how this affects cell appearance in the images given the type of microscopy used, and what, biologically, defines a normal or abnormal phenotype.</a:t>
            </a:r>
            <a:endParaRPr sz="1800">
              <a:solidFill>
                <a:srgbClr val="595959"/>
              </a:solidFill>
            </a:endParaRPr>
          </a:p>
          <a:p>
            <a:pPr indent="0" lvl="0" marL="0" rtl="0" algn="l">
              <a:spcBef>
                <a:spcPts val="120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e5782be5d7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2e5782be5d7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e5782be5d7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e5782be5d7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sz="1350">
                <a:solidFill>
                  <a:srgbClr val="222222"/>
                </a:solidFill>
                <a:highlight>
                  <a:srgbClr val="FFFFFF"/>
                </a:highlight>
                <a:latin typeface="Times New Roman"/>
                <a:ea typeface="Times New Roman"/>
                <a:cs typeface="Times New Roman"/>
                <a:sym typeface="Times New Roman"/>
              </a:rPr>
              <a:t>Clearly, to optimally design and execute experiments involving bioimage analysis, expertise in both computer vision and biology is needed. For researchers from the two fields to work productively together, they must not only learn each other's specialized language, but also understand differently emphasized scientific principles across these fields. Computer scientists tend to be dismayed at the irreproducibility of biological systems and the seemingly fuzzy questions asked. For their part, biologists find computer scientists tend toward overly reducing complex systems to make problems tractable. Increasing the exposure of students to the practices and philosophies of both disciplines will yield a generation of researchers who can meet closer to the middle.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e5782be5d7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e5782be5d7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sz="1200">
                <a:solidFill>
                  <a:srgbClr val="333333"/>
                </a:solidFill>
                <a:highlight>
                  <a:srgbClr val="FFFFFF"/>
                </a:highlight>
                <a:latin typeface="Roboto"/>
                <a:ea typeface="Roboto"/>
                <a:cs typeface="Roboto"/>
                <a:sym typeface="Roboto"/>
              </a:rPr>
              <a:t>Haase, R., Fazeli, E., Legland, D., Doube, M., Culley, S., Belevich, I., … Tischer, C. (2022, July 29). A Hitchhiker's guide through the bio‐image analysis software universe. </a:t>
            </a:r>
            <a:r>
              <a:rPr i="1" lang="cs" sz="1200">
                <a:solidFill>
                  <a:srgbClr val="333333"/>
                </a:solidFill>
                <a:highlight>
                  <a:srgbClr val="FFFFFF"/>
                </a:highlight>
                <a:latin typeface="Roboto"/>
                <a:ea typeface="Roboto"/>
                <a:cs typeface="Roboto"/>
                <a:sym typeface="Roboto"/>
              </a:rPr>
              <a:t>FEBS Letters</a:t>
            </a:r>
            <a:r>
              <a:rPr lang="cs" sz="1200">
                <a:solidFill>
                  <a:srgbClr val="333333"/>
                </a:solidFill>
                <a:highlight>
                  <a:srgbClr val="FFFFFF"/>
                </a:highlight>
                <a:latin typeface="Roboto"/>
                <a:ea typeface="Roboto"/>
                <a:cs typeface="Roboto"/>
                <a:sym typeface="Roboto"/>
              </a:rPr>
              <a:t>. Wiley. http://doi.org/10.1002/1873-3468.14451</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e5782be5d7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e5782be5d7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e53138d561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e53138d561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pic>
        <p:nvPicPr>
          <p:cNvPr id="13" name="Google Shape;13;p2"/>
          <p:cNvPicPr preferRelativeResize="0"/>
          <p:nvPr/>
        </p:nvPicPr>
        <p:blipFill rotWithShape="1">
          <a:blip r:embed="rId2">
            <a:alphaModFix amt="10000"/>
          </a:blip>
          <a:srcRect b="0" l="0" r="0" t="0"/>
          <a:stretch/>
        </p:blipFill>
        <p:spPr>
          <a:xfrm>
            <a:off x="1983528" y="129200"/>
            <a:ext cx="5035250" cy="651622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 name="Shape 48"/>
        <p:cNvGrpSpPr/>
        <p:nvPr/>
      </p:nvGrpSpPr>
      <p:grpSpPr>
        <a:xfrm>
          <a:off x="0" y="0"/>
          <a:ext cx="0" cy="0"/>
          <a:chOff x="0" y="0"/>
          <a:chExt cx="0" cy="0"/>
        </a:xfrm>
      </p:grpSpPr>
      <p:sp>
        <p:nvSpPr>
          <p:cNvPr id="49" name="Google Shape;49;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0" name="Google Shape;50;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1" name="Shape 51"/>
        <p:cNvGrpSpPr/>
        <p:nvPr/>
      </p:nvGrpSpPr>
      <p:grpSpPr>
        <a:xfrm>
          <a:off x="0" y="0"/>
          <a:ext cx="0" cy="0"/>
          <a:chOff x="0" y="0"/>
          <a:chExt cx="0" cy="0"/>
        </a:xfrm>
      </p:grpSpPr>
      <p:sp>
        <p:nvSpPr>
          <p:cNvPr id="52" name="Google Shape;52;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3" name="Google Shape;53;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5" name="Shape 55"/>
        <p:cNvGrpSpPr/>
        <p:nvPr/>
      </p:nvGrpSpPr>
      <p:grpSpPr>
        <a:xfrm>
          <a:off x="0" y="0"/>
          <a:ext cx="0" cy="0"/>
          <a:chOff x="0" y="0"/>
          <a:chExt cx="0" cy="0"/>
        </a:xfrm>
      </p:grpSpPr>
      <p:sp>
        <p:nvSpPr>
          <p:cNvPr id="56" name="Google Shape;56;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 name="Shape 14"/>
        <p:cNvGrpSpPr/>
        <p:nvPr/>
      </p:nvGrpSpPr>
      <p:grpSpPr>
        <a:xfrm>
          <a:off x="0" y="0"/>
          <a:ext cx="0" cy="0"/>
          <a:chOff x="0" y="0"/>
          <a:chExt cx="0" cy="0"/>
        </a:xfrm>
      </p:grpSpPr>
      <p:pic>
        <p:nvPicPr>
          <p:cNvPr id="15" name="Google Shape;15;p3"/>
          <p:cNvPicPr preferRelativeResize="0"/>
          <p:nvPr/>
        </p:nvPicPr>
        <p:blipFill rotWithShape="1">
          <a:blip r:embed="rId2">
            <a:alphaModFix amt="87000"/>
          </a:blip>
          <a:srcRect b="9999" l="0" r="0" t="0"/>
          <a:stretch/>
        </p:blipFill>
        <p:spPr>
          <a:xfrm>
            <a:off x="0" y="0"/>
            <a:ext cx="9144003" cy="5143501"/>
          </a:xfrm>
          <a:prstGeom prst="rect">
            <a:avLst/>
          </a:prstGeom>
          <a:noFill/>
          <a:ln>
            <a:noFill/>
          </a:ln>
        </p:spPr>
      </p:pic>
      <p:sp>
        <p:nvSpPr>
          <p:cNvPr id="16" name="Google Shape;16;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0" name="Google Shape;20;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1" name="Google Shape;21;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cxnSp>
        <p:nvCxnSpPr>
          <p:cNvPr id="22" name="Google Shape;22;p4"/>
          <p:cNvCxnSpPr/>
          <p:nvPr/>
        </p:nvCxnSpPr>
        <p:spPr>
          <a:xfrm>
            <a:off x="348278" y="988066"/>
            <a:ext cx="6528600" cy="0"/>
          </a:xfrm>
          <a:prstGeom prst="straightConnector1">
            <a:avLst/>
          </a:prstGeom>
          <a:noFill/>
          <a:ln cap="flat" cmpd="sng" w="9525">
            <a:solidFill>
              <a:srgbClr val="B7B7B7"/>
            </a:solidFill>
            <a:prstDash val="solid"/>
            <a:round/>
            <a:headEnd len="med" w="med" type="none"/>
            <a:tailEnd len="med" w="med"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hlavní část alt">
  <p:cSld name="TITLE_AND_BODY_1">
    <p:spTree>
      <p:nvGrpSpPr>
        <p:cNvPr id="23" name="Shape 23"/>
        <p:cNvGrpSpPr/>
        <p:nvPr/>
      </p:nvGrpSpPr>
      <p:grpSpPr>
        <a:xfrm>
          <a:off x="0" y="0"/>
          <a:ext cx="0" cy="0"/>
          <a:chOff x="0" y="0"/>
          <a:chExt cx="0" cy="0"/>
        </a:xfrm>
      </p:grpSpPr>
      <p:sp>
        <p:nvSpPr>
          <p:cNvPr id="24" name="Google Shape;24;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5" name="Google Shape;25;p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26" name="Google Shape;26;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9" name="Google Shape;29;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4" name="Google Shape;34;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5" name="Shape 35"/>
        <p:cNvGrpSpPr/>
        <p:nvPr/>
      </p:nvGrpSpPr>
      <p:grpSpPr>
        <a:xfrm>
          <a:off x="0" y="0"/>
          <a:ext cx="0" cy="0"/>
          <a:chOff x="0" y="0"/>
          <a:chExt cx="0" cy="0"/>
        </a:xfrm>
      </p:grpSpPr>
      <p:sp>
        <p:nvSpPr>
          <p:cNvPr id="36" name="Google Shape;36;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5" name="Google Shape;45;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6" name="Google Shape;46;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7" name="Google Shape;47;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c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0" Type="http://schemas.openxmlformats.org/officeDocument/2006/relationships/hyperlink" Target="http://doi.org/10.5281/zenodo.12584729"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martin.schatz@natur.cuni.cz" TargetMode="External"/><Relationship Id="rId4" Type="http://schemas.openxmlformats.org/officeDocument/2006/relationships/image" Target="../media/image2.png"/><Relationship Id="rId9" Type="http://schemas.openxmlformats.org/officeDocument/2006/relationships/image" Target="../media/image5.png"/><Relationship Id="rId5" Type="http://schemas.openxmlformats.org/officeDocument/2006/relationships/image" Target="../media/image9.png"/><Relationship Id="rId6" Type="http://schemas.openxmlformats.org/officeDocument/2006/relationships/image" Target="../media/image3.png"/><Relationship Id="rId7" Type="http://schemas.openxmlformats.org/officeDocument/2006/relationships/image" Target="../media/image6.png"/><Relationship Id="rId8"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biii.eu" TargetMode="External"/><Relationship Id="rId4" Type="http://schemas.openxmlformats.org/officeDocument/2006/relationships/hyperlink" Target="https://forum.image.sc/" TargetMode="External"/><Relationship Id="rId5"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www.globias.org" TargetMode="Externa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swissbias.github.io/" TargetMode="External"/><Relationship Id="rId4" Type="http://schemas.openxmlformats.org/officeDocument/2006/relationships/hyperlink" Target="https://czechbias.github.io/" TargetMode="External"/><Relationship Id="rId5" Type="http://schemas.openxmlformats.org/officeDocument/2006/relationships/image" Target="../media/image16.png"/><Relationship Id="rId6" Type="http://schemas.openxmlformats.org/officeDocument/2006/relationships/hyperlink" Target="http://www.globias.or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9.png"/><Relationship Id="rId4" Type="http://schemas.openxmlformats.org/officeDocument/2006/relationships/image" Target="../media/image18.png"/><Relationship Id="rId5" Type="http://schemas.openxmlformats.org/officeDocument/2006/relationships/hyperlink" Target="https://forum.image.s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9.png"/><Relationship Id="rId4" Type="http://schemas.openxmlformats.org/officeDocument/2006/relationships/image" Target="../media/image18.png"/><Relationship Id="rId5" Type="http://schemas.openxmlformats.org/officeDocument/2006/relationships/hyperlink" Target="https://forum.image.sc/"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hyperlink" Target="https://doi.org/10.1002/1873-3468.14451"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hyperlink" Target="https://doi.org/10.1002/1873-3468.14451"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26.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5.png"/><Relationship Id="rId4" Type="http://schemas.openxmlformats.org/officeDocument/2006/relationships/hyperlink" Target="https://band.embl.de/#/eosc-landingpage"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github.com/BIOP/biop-desktop" TargetMode="External"/><Relationship Id="rId4" Type="http://schemas.openxmlformats.org/officeDocument/2006/relationships/hyperlink" Target="https://forum.image.sc/t/biop-desktop-official-release/94656" TargetMode="External"/><Relationship Id="rId5" Type="http://schemas.openxmlformats.org/officeDocument/2006/relationships/image" Target="../media/image2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hyperlink" Target="https://doi.org/10.1111/jmi.13192"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hyperlink" Target="https://research.pasteur.fr/en/team/image-analysis-hub/" TargetMode="External"/><Relationship Id="rId4" Type="http://schemas.openxmlformats.org/officeDocument/2006/relationships/hyperlink" Target="https://research.pasteur.fr/en/team/image-analysis-hub/" TargetMode="External"/><Relationship Id="rId5" Type="http://schemas.openxmlformats.org/officeDocument/2006/relationships/image" Target="../media/image25.png"/><Relationship Id="rId6" Type="http://schemas.openxmlformats.org/officeDocument/2006/relationships/image" Target="../media/image2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hyperlink" Target="https://www.globias.org/resources/bia-trainers-db" TargetMode="External"/><Relationship Id="rId4" Type="http://schemas.openxmlformats.org/officeDocument/2006/relationships/hyperlink" Target="https://www.globias.org/resources/bioimage-analyst-db" TargetMode="External"/><Relationship Id="rId5" Type="http://schemas.openxmlformats.org/officeDocument/2006/relationships/hyperlink" Target="http://www.globias.org" TargetMode="External"/><Relationship Id="rId6" Type="http://schemas.openxmlformats.org/officeDocument/2006/relationships/image" Target="../media/image17.png"/><Relationship Id="rId7" Type="http://schemas.openxmlformats.org/officeDocument/2006/relationships/image" Target="../media/image23.png"/><Relationship Id="rId8" Type="http://schemas.openxmlformats.org/officeDocument/2006/relationships/image" Target="../media/image1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hyperlink" Target="https://openbioimageanalysis.org/" TargetMode="External"/><Relationship Id="rId4" Type="http://schemas.openxmlformats.org/officeDocument/2006/relationships/hyperlink" Target="https://openbioimageanalysis.org/" TargetMode="External"/><Relationship Id="rId5" Type="http://schemas.openxmlformats.org/officeDocument/2006/relationships/image" Target="../media/image2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31.png"/><Relationship Id="rId4" Type="http://schemas.openxmlformats.org/officeDocument/2006/relationships/image" Target="../media/image30.png"/><Relationship Id="rId5" Type="http://schemas.openxmlformats.org/officeDocument/2006/relationships/image" Target="../media/image29.png"/><Relationship Id="rId6" Type="http://schemas.openxmlformats.org/officeDocument/2006/relationships/image" Target="../media/image2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hyperlink" Target="https://iac.hms.harvard.edu/" TargetMode="External"/><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www.nikon.com/products/industrial-metrology/explore/microscope-abc/imaging/" TargetMode="External"/><Relationship Id="rId4" Type="http://schemas.openxmlformats.org/officeDocument/2006/relationships/hyperlink" Target="https://xkcd.com/2341" TargetMode="External"/><Relationship Id="rId5" Type="http://schemas.openxmlformats.org/officeDocument/2006/relationships/hyperlink" Target="https://creativecommons.org/licenses/by-nc/2.5/" TargetMode="External"/><Relationship Id="rId6"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cs"/>
              <a:t>Navigating the Bioimage Analysis Landscape</a:t>
            </a:r>
            <a:endParaRPr/>
          </a:p>
        </p:txBody>
      </p:sp>
      <p:sp>
        <p:nvSpPr>
          <p:cNvPr id="62" name="Google Shape;62;p14"/>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fontScale="47500" lnSpcReduction="20000"/>
          </a:bodyPr>
          <a:lstStyle/>
          <a:p>
            <a:pPr indent="0" lvl="0" marL="0" rtl="0" algn="ctr">
              <a:spcBef>
                <a:spcPts val="0"/>
              </a:spcBef>
              <a:spcAft>
                <a:spcPts val="0"/>
              </a:spcAft>
              <a:buClr>
                <a:schemeClr val="dk1"/>
              </a:buClr>
              <a:buSzPts val="523"/>
              <a:buFont typeface="Arial"/>
              <a:buNone/>
            </a:pPr>
            <a:r>
              <a:rPr lang="cs" sz="5200">
                <a:solidFill>
                  <a:schemeClr val="dk1"/>
                </a:solidFill>
              </a:rPr>
              <a:t>Understanding the Community </a:t>
            </a:r>
            <a:br>
              <a:rPr lang="cs" sz="5200">
                <a:solidFill>
                  <a:schemeClr val="dk1"/>
                </a:solidFill>
              </a:rPr>
            </a:br>
            <a:r>
              <a:rPr lang="cs" sz="5200">
                <a:solidFill>
                  <a:schemeClr val="dk1"/>
                </a:solidFill>
              </a:rPr>
              <a:t>and its Collaborative Dynamics</a:t>
            </a:r>
            <a:endParaRPr/>
          </a:p>
        </p:txBody>
      </p:sp>
      <p:sp>
        <p:nvSpPr>
          <p:cNvPr id="63" name="Google Shape;63;p14"/>
          <p:cNvSpPr txBox="1"/>
          <p:nvPr>
            <p:ph idx="1" type="subTitle"/>
          </p:nvPr>
        </p:nvSpPr>
        <p:spPr>
          <a:xfrm>
            <a:off x="3740700" y="3443725"/>
            <a:ext cx="5116800" cy="7926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Clr>
                <a:schemeClr val="dk1"/>
              </a:buClr>
              <a:buSzPts val="287"/>
              <a:buFont typeface="Arial"/>
              <a:buNone/>
            </a:pPr>
            <a:r>
              <a:rPr lang="cs" sz="1573">
                <a:solidFill>
                  <a:schemeClr val="dk1"/>
                </a:solidFill>
              </a:rPr>
              <a:t>Martin Schätz, PhD</a:t>
            </a:r>
            <a:br>
              <a:rPr lang="cs" sz="1573">
                <a:solidFill>
                  <a:schemeClr val="dk1"/>
                </a:solidFill>
              </a:rPr>
            </a:br>
            <a:br>
              <a:rPr lang="cs" sz="1573">
                <a:solidFill>
                  <a:schemeClr val="dk1"/>
                </a:solidFill>
              </a:rPr>
            </a:br>
            <a:r>
              <a:rPr lang="cs" sz="1573" u="sng">
                <a:solidFill>
                  <a:schemeClr val="hlink"/>
                </a:solidFill>
                <a:hlinkClick r:id="rId3"/>
              </a:rPr>
              <a:t>martin.schatz@natur.cuni.cz</a:t>
            </a:r>
            <a:br>
              <a:rPr lang="cs" sz="1573">
                <a:solidFill>
                  <a:schemeClr val="dk1"/>
                </a:solidFill>
              </a:rPr>
            </a:br>
            <a:r>
              <a:rPr lang="cs" sz="1573">
                <a:solidFill>
                  <a:schemeClr val="dk1"/>
                </a:solidFill>
              </a:rPr>
              <a:t>Charles University, Viničná Microscopy Core Facility</a:t>
            </a:r>
            <a:endParaRPr sz="946"/>
          </a:p>
        </p:txBody>
      </p:sp>
      <p:pic>
        <p:nvPicPr>
          <p:cNvPr id="64" name="Google Shape;64;p14"/>
          <p:cNvPicPr preferRelativeResize="0"/>
          <p:nvPr/>
        </p:nvPicPr>
        <p:blipFill>
          <a:blip r:embed="rId4">
            <a:alphaModFix/>
          </a:blip>
          <a:stretch>
            <a:fillRect/>
          </a:stretch>
        </p:blipFill>
        <p:spPr>
          <a:xfrm>
            <a:off x="0" y="3772613"/>
            <a:ext cx="2614750" cy="903675"/>
          </a:xfrm>
          <a:prstGeom prst="rect">
            <a:avLst/>
          </a:prstGeom>
          <a:noFill/>
          <a:ln>
            <a:noFill/>
          </a:ln>
        </p:spPr>
      </p:pic>
      <p:pic>
        <p:nvPicPr>
          <p:cNvPr descr="A picture containing ax, vector graphics&#10;&#10;Description automatically generated" id="65" name="Google Shape;65;p14"/>
          <p:cNvPicPr preferRelativeResize="0"/>
          <p:nvPr/>
        </p:nvPicPr>
        <p:blipFill rotWithShape="1">
          <a:blip r:embed="rId5">
            <a:alphaModFix/>
          </a:blip>
          <a:srcRect b="0" l="0" r="0" t="0"/>
          <a:stretch/>
        </p:blipFill>
        <p:spPr>
          <a:xfrm>
            <a:off x="7270716" y="3540601"/>
            <a:ext cx="248207" cy="204094"/>
          </a:xfrm>
          <a:prstGeom prst="rect">
            <a:avLst/>
          </a:prstGeom>
          <a:noFill/>
          <a:ln>
            <a:noFill/>
          </a:ln>
        </p:spPr>
      </p:pic>
      <p:pic>
        <p:nvPicPr>
          <p:cNvPr descr="Icon&#10;&#10;Description automatically generated" id="66" name="Google Shape;66;p14"/>
          <p:cNvPicPr preferRelativeResize="0"/>
          <p:nvPr/>
        </p:nvPicPr>
        <p:blipFill rotWithShape="1">
          <a:blip r:embed="rId6">
            <a:alphaModFix/>
          </a:blip>
          <a:srcRect b="0" l="0" r="0" t="0"/>
          <a:stretch/>
        </p:blipFill>
        <p:spPr>
          <a:xfrm>
            <a:off x="7270716" y="3806166"/>
            <a:ext cx="248207" cy="248210"/>
          </a:xfrm>
          <a:prstGeom prst="rect">
            <a:avLst/>
          </a:prstGeom>
          <a:noFill/>
          <a:ln>
            <a:noFill/>
          </a:ln>
        </p:spPr>
      </p:pic>
      <p:sp>
        <p:nvSpPr>
          <p:cNvPr id="67" name="Google Shape;67;p14"/>
          <p:cNvSpPr txBox="1"/>
          <p:nvPr>
            <p:ph idx="1" type="subTitle"/>
          </p:nvPr>
        </p:nvSpPr>
        <p:spPr>
          <a:xfrm>
            <a:off x="7497177" y="3425152"/>
            <a:ext cx="1987800" cy="7926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287"/>
              <a:buFont typeface="Arial"/>
              <a:buNone/>
            </a:pPr>
            <a:r>
              <a:rPr lang="cs" sz="1573">
                <a:solidFill>
                  <a:schemeClr val="dk1"/>
                </a:solidFill>
              </a:rPr>
              <a:t>@SchatzCZ</a:t>
            </a:r>
            <a:endParaRPr sz="1573">
              <a:solidFill>
                <a:schemeClr val="dk1"/>
              </a:solidFill>
            </a:endParaRPr>
          </a:p>
          <a:p>
            <a:pPr indent="0" lvl="0" marL="0" rtl="0" algn="l">
              <a:lnSpc>
                <a:spcPct val="115000"/>
              </a:lnSpc>
              <a:spcBef>
                <a:spcPts val="0"/>
              </a:spcBef>
              <a:spcAft>
                <a:spcPts val="0"/>
              </a:spcAft>
              <a:buClr>
                <a:schemeClr val="dk1"/>
              </a:buClr>
              <a:buSzPts val="287"/>
              <a:buFont typeface="Arial"/>
              <a:buNone/>
            </a:pPr>
            <a:r>
              <a:rPr lang="cs" sz="1573">
                <a:solidFill>
                  <a:schemeClr val="dk1"/>
                </a:solidFill>
              </a:rPr>
              <a:t>martinschatz-cz</a:t>
            </a:r>
            <a:endParaRPr sz="1573">
              <a:solidFill>
                <a:schemeClr val="dk1"/>
              </a:solidFill>
            </a:endParaRPr>
          </a:p>
        </p:txBody>
      </p:sp>
      <p:pic>
        <p:nvPicPr>
          <p:cNvPr id="68" name="Google Shape;68;p14"/>
          <p:cNvPicPr preferRelativeResize="0"/>
          <p:nvPr/>
        </p:nvPicPr>
        <p:blipFill rotWithShape="1">
          <a:blip r:embed="rId7">
            <a:alphaModFix/>
          </a:blip>
          <a:srcRect b="18018" l="0" r="0" t="18018"/>
          <a:stretch/>
        </p:blipFill>
        <p:spPr>
          <a:xfrm>
            <a:off x="2538550" y="3985500"/>
            <a:ext cx="1156846" cy="477900"/>
          </a:xfrm>
          <a:prstGeom prst="rect">
            <a:avLst/>
          </a:prstGeom>
          <a:noFill/>
          <a:ln>
            <a:noFill/>
          </a:ln>
        </p:spPr>
      </p:pic>
      <p:pic>
        <p:nvPicPr>
          <p:cNvPr id="69" name="Google Shape;69;p14"/>
          <p:cNvPicPr preferRelativeResize="0"/>
          <p:nvPr/>
        </p:nvPicPr>
        <p:blipFill>
          <a:blip r:embed="rId8">
            <a:alphaModFix/>
          </a:blip>
          <a:stretch>
            <a:fillRect/>
          </a:stretch>
        </p:blipFill>
        <p:spPr>
          <a:xfrm>
            <a:off x="7275513" y="138675"/>
            <a:ext cx="1699686" cy="792600"/>
          </a:xfrm>
          <a:prstGeom prst="rect">
            <a:avLst/>
          </a:prstGeom>
          <a:noFill/>
          <a:ln>
            <a:noFill/>
          </a:ln>
        </p:spPr>
      </p:pic>
      <p:pic>
        <p:nvPicPr>
          <p:cNvPr id="70" name="Google Shape;70;p14"/>
          <p:cNvPicPr preferRelativeResize="0"/>
          <p:nvPr/>
        </p:nvPicPr>
        <p:blipFill>
          <a:blip r:embed="rId9">
            <a:alphaModFix/>
          </a:blip>
          <a:stretch>
            <a:fillRect/>
          </a:stretch>
        </p:blipFill>
        <p:spPr>
          <a:xfrm>
            <a:off x="0" y="4569200"/>
            <a:ext cx="1033749" cy="574300"/>
          </a:xfrm>
          <a:prstGeom prst="rect">
            <a:avLst/>
          </a:prstGeom>
          <a:noFill/>
          <a:ln>
            <a:noFill/>
          </a:ln>
        </p:spPr>
      </p:pic>
      <p:sp>
        <p:nvSpPr>
          <p:cNvPr id="71" name="Google Shape;71;p14"/>
          <p:cNvSpPr txBox="1"/>
          <p:nvPr>
            <p:ph idx="4294967295" type="body"/>
          </p:nvPr>
        </p:nvSpPr>
        <p:spPr>
          <a:xfrm>
            <a:off x="921300" y="4688500"/>
            <a:ext cx="2531700" cy="337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SzPts val="275"/>
              <a:buNone/>
            </a:pPr>
            <a:r>
              <a:rPr lang="cs" sz="850"/>
              <a:t>DOI: </a:t>
            </a:r>
            <a:r>
              <a:rPr lang="cs" sz="850" u="sng">
                <a:solidFill>
                  <a:schemeClr val="hlink"/>
                </a:solidFill>
                <a:hlinkClick r:id="rId10"/>
              </a:rPr>
              <a:t>10.5281/zenodo.12584729</a:t>
            </a:r>
            <a:endParaRPr sz="85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Chan Zuckerberg Initiative Calls</a:t>
            </a:r>
            <a:endParaRPr/>
          </a:p>
        </p:txBody>
      </p:sp>
      <p:sp>
        <p:nvSpPr>
          <p:cNvPr id="139" name="Google Shape;139;p23"/>
          <p:cNvSpPr txBox="1"/>
          <p:nvPr>
            <p:ph idx="1" type="body"/>
          </p:nvPr>
        </p:nvSpPr>
        <p:spPr>
          <a:xfrm>
            <a:off x="311700" y="1152475"/>
            <a:ext cx="37851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cs"/>
              <a:t>G</a:t>
            </a:r>
            <a:r>
              <a:rPr lang="cs"/>
              <a:t>rants to support collaborative projects aimed at accelerating the </a:t>
            </a:r>
            <a:r>
              <a:rPr b="1" lang="cs"/>
              <a:t>dissemination </a:t>
            </a:r>
            <a:r>
              <a:rPr lang="cs"/>
              <a:t>and </a:t>
            </a:r>
            <a:r>
              <a:rPr b="1" lang="cs"/>
              <a:t>adoption </a:t>
            </a:r>
            <a:r>
              <a:rPr lang="cs"/>
              <a:t>of </a:t>
            </a:r>
            <a:r>
              <a:rPr b="1" lang="cs"/>
              <a:t>imaging technologies</a:t>
            </a:r>
            <a:r>
              <a:rPr lang="cs"/>
              <a:t>, methods, platforms, or </a:t>
            </a:r>
            <a:r>
              <a:rPr b="1" lang="cs"/>
              <a:t>training resources</a:t>
            </a:r>
            <a:r>
              <a:rPr lang="cs"/>
              <a:t>.</a:t>
            </a:r>
            <a:endParaRPr/>
          </a:p>
        </p:txBody>
      </p:sp>
      <p:pic>
        <p:nvPicPr>
          <p:cNvPr id="140" name="Google Shape;140;p23"/>
          <p:cNvPicPr preferRelativeResize="0"/>
          <p:nvPr/>
        </p:nvPicPr>
        <p:blipFill>
          <a:blip r:embed="rId3">
            <a:alphaModFix/>
          </a:blip>
          <a:stretch>
            <a:fillRect/>
          </a:stretch>
        </p:blipFill>
        <p:spPr>
          <a:xfrm>
            <a:off x="4096897" y="1152478"/>
            <a:ext cx="4735400" cy="3734075"/>
          </a:xfrm>
          <a:prstGeom prst="rect">
            <a:avLst/>
          </a:prstGeom>
          <a:noFill/>
          <a:ln>
            <a:noFill/>
          </a:ln>
        </p:spPr>
      </p:pic>
      <p:pic>
        <p:nvPicPr>
          <p:cNvPr id="141" name="Google Shape;141;p23"/>
          <p:cNvPicPr preferRelativeResize="0"/>
          <p:nvPr/>
        </p:nvPicPr>
        <p:blipFill>
          <a:blip r:embed="rId4">
            <a:alphaModFix/>
          </a:blip>
          <a:stretch>
            <a:fillRect/>
          </a:stretch>
        </p:blipFill>
        <p:spPr>
          <a:xfrm>
            <a:off x="7043845" y="-82724"/>
            <a:ext cx="1977052" cy="13176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Global Bioimaging</a:t>
            </a:r>
            <a:endParaRPr/>
          </a:p>
        </p:txBody>
      </p:sp>
      <p:sp>
        <p:nvSpPr>
          <p:cNvPr id="147" name="Google Shape;147;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Clr>
                <a:schemeClr val="dk1"/>
              </a:buClr>
              <a:buSzPts val="1100"/>
              <a:buFont typeface="Arial"/>
              <a:buNone/>
            </a:pPr>
            <a:r>
              <a:rPr b="1" lang="cs"/>
              <a:t>Imaging Scientists</a:t>
            </a:r>
            <a:r>
              <a:rPr lang="cs"/>
              <a:t> in core facilities often participate in experimental design, sample preparation, technology adaptation, data acquisition and </a:t>
            </a:r>
            <a:r>
              <a:rPr b="1" lang="cs"/>
              <a:t>image analysis while ensuring and instilling a healthy respect for research integrity and technical quality assurance</a:t>
            </a:r>
            <a:r>
              <a:rPr lang="cs"/>
              <a:t>.</a:t>
            </a:r>
            <a:endParaRPr/>
          </a:p>
          <a:p>
            <a:pPr indent="0" lvl="0" marL="0" rtl="0" algn="l">
              <a:spcBef>
                <a:spcPts val="1200"/>
              </a:spcBef>
              <a:spcAft>
                <a:spcPts val="1200"/>
              </a:spcAft>
              <a:buNone/>
            </a:pPr>
            <a:r>
              <a:t/>
            </a:r>
            <a:endParaRPr/>
          </a:p>
        </p:txBody>
      </p:sp>
      <p:pic>
        <p:nvPicPr>
          <p:cNvPr id="148" name="Google Shape;148;p24"/>
          <p:cNvPicPr preferRelativeResize="0"/>
          <p:nvPr/>
        </p:nvPicPr>
        <p:blipFill>
          <a:blip r:embed="rId3">
            <a:alphaModFix/>
          </a:blip>
          <a:stretch>
            <a:fillRect/>
          </a:stretch>
        </p:blipFill>
        <p:spPr>
          <a:xfrm>
            <a:off x="5225951" y="174600"/>
            <a:ext cx="3606350" cy="1268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NEUBIAS</a:t>
            </a:r>
            <a:endParaRPr/>
          </a:p>
        </p:txBody>
      </p:sp>
      <p:sp>
        <p:nvSpPr>
          <p:cNvPr id="154" name="Google Shape;154;p2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77500" lnSpcReduction="10000"/>
          </a:bodyPr>
          <a:lstStyle/>
          <a:p>
            <a:pPr indent="0" lvl="0" marL="0" rtl="0" algn="l">
              <a:spcBef>
                <a:spcPts val="0"/>
              </a:spcBef>
              <a:spcAft>
                <a:spcPts val="0"/>
              </a:spcAft>
              <a:buNone/>
            </a:pPr>
            <a:r>
              <a:rPr lang="cs"/>
              <a:t>Establishing</a:t>
            </a:r>
            <a:r>
              <a:rPr lang="cs"/>
              <a:t> Bioimage Analysis (BIAS)</a:t>
            </a:r>
            <a:endParaRPr/>
          </a:p>
          <a:p>
            <a:pPr indent="0" lvl="0" marL="0" rtl="0" algn="l">
              <a:spcBef>
                <a:spcPts val="1200"/>
              </a:spcBef>
              <a:spcAft>
                <a:spcPts val="0"/>
              </a:spcAft>
              <a:buClr>
                <a:schemeClr val="dk1"/>
              </a:buClr>
              <a:buSzPct val="61111"/>
              <a:buFont typeface="Arial"/>
              <a:buNone/>
            </a:pPr>
            <a:r>
              <a:rPr lang="cs"/>
              <a:t>F</a:t>
            </a:r>
            <a:r>
              <a:rPr lang="cs"/>
              <a:t>our different types of expertise.</a:t>
            </a:r>
            <a:endParaRPr/>
          </a:p>
          <a:p>
            <a:pPr indent="-317182" lvl="0" marL="457200" rtl="0" algn="l">
              <a:spcBef>
                <a:spcPts val="1200"/>
              </a:spcBef>
              <a:spcAft>
                <a:spcPts val="0"/>
              </a:spcAft>
              <a:buSzPct val="100000"/>
              <a:buChar char="●"/>
            </a:pPr>
            <a:r>
              <a:rPr b="1" lang="cs"/>
              <a:t>Life Scientists</a:t>
            </a:r>
            <a:r>
              <a:rPr lang="cs"/>
              <a:t> (e.g. Biologists)  ask questions and seek answer by setting up experiments.</a:t>
            </a:r>
            <a:endParaRPr/>
          </a:p>
          <a:p>
            <a:pPr indent="-317182" lvl="0" marL="457200" rtl="0" algn="l">
              <a:spcBef>
                <a:spcPts val="0"/>
              </a:spcBef>
              <a:spcAft>
                <a:spcPts val="0"/>
              </a:spcAft>
              <a:buSzPct val="100000"/>
              <a:buChar char="●"/>
            </a:pPr>
            <a:r>
              <a:rPr b="1" lang="cs"/>
              <a:t>Instrumentalists</a:t>
            </a:r>
            <a:r>
              <a:rPr lang="cs"/>
              <a:t> (e.g. Microscopists) develop optical systems, collaborate and provide support for the acquisition of BioImage data.</a:t>
            </a:r>
            <a:endParaRPr/>
          </a:p>
          <a:p>
            <a:pPr indent="-317182" lvl="0" marL="457200" rtl="0" algn="l">
              <a:spcBef>
                <a:spcPts val="0"/>
              </a:spcBef>
              <a:spcAft>
                <a:spcPts val="0"/>
              </a:spcAft>
              <a:buSzPct val="100000"/>
              <a:buChar char="●"/>
            </a:pPr>
            <a:r>
              <a:rPr b="1" lang="cs"/>
              <a:t>Developers</a:t>
            </a:r>
            <a:r>
              <a:rPr lang="cs"/>
              <a:t> (e.g. Image processing algorithm developers, programmers and computer scientists) provide novel algorithms and their implementations to process images.</a:t>
            </a:r>
            <a:endParaRPr/>
          </a:p>
          <a:p>
            <a:pPr indent="-317182" lvl="0" marL="457200" rtl="0" algn="l">
              <a:spcBef>
                <a:spcPts val="0"/>
              </a:spcBef>
              <a:spcAft>
                <a:spcPts val="0"/>
              </a:spcAft>
              <a:buSzPct val="100000"/>
              <a:buChar char="●"/>
            </a:pPr>
            <a:r>
              <a:rPr b="1" lang="cs"/>
              <a:t>Bioimage analysts</a:t>
            </a:r>
            <a:r>
              <a:rPr lang="cs"/>
              <a:t> are a new type of experts in BioImaging, they select appropriate image processing algorithms and their implementations, and assemble them for conducting practical Bioimage Analysis.</a:t>
            </a:r>
            <a:endParaRPr/>
          </a:p>
          <a:p>
            <a:pPr indent="0" lvl="0" marL="0" rtl="0" algn="l">
              <a:spcBef>
                <a:spcPts val="1200"/>
              </a:spcBef>
              <a:spcAft>
                <a:spcPts val="1200"/>
              </a:spcAft>
              <a:buClr>
                <a:schemeClr val="dk1"/>
              </a:buClr>
              <a:buSzPct val="61111"/>
              <a:buFont typeface="Arial"/>
              <a:buNone/>
            </a:pPr>
            <a:r>
              <a:rPr lang="cs"/>
              <a:t>One of the aim of NEUBIAS is to explicitly </a:t>
            </a:r>
            <a:r>
              <a:rPr b="1" lang="cs"/>
              <a:t>promote the mutual communication between these four communities of experts and to establish the role of Bioimage Analysts</a:t>
            </a:r>
            <a:r>
              <a:rPr lang="cs"/>
              <a:t> in Life Science.</a:t>
            </a:r>
            <a:endParaRPr/>
          </a:p>
        </p:txBody>
      </p:sp>
      <p:pic>
        <p:nvPicPr>
          <p:cNvPr id="155" name="Google Shape;155;p25"/>
          <p:cNvPicPr preferRelativeResize="0"/>
          <p:nvPr/>
        </p:nvPicPr>
        <p:blipFill rotWithShape="1">
          <a:blip r:embed="rId3">
            <a:alphaModFix/>
          </a:blip>
          <a:srcRect b="0" l="0" r="53967" t="0"/>
          <a:stretch/>
        </p:blipFill>
        <p:spPr>
          <a:xfrm>
            <a:off x="6387901" y="156650"/>
            <a:ext cx="2546550" cy="10830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NEUBIAS</a:t>
            </a:r>
            <a:endParaRPr/>
          </a:p>
        </p:txBody>
      </p:sp>
      <p:sp>
        <p:nvSpPr>
          <p:cNvPr id="161" name="Google Shape;161;p2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cs"/>
              <a:t>NEUBIAS Academy</a:t>
            </a:r>
            <a:r>
              <a:rPr lang="cs"/>
              <a:t> is a new initiative, aimed to provide </a:t>
            </a:r>
            <a:r>
              <a:rPr b="1" lang="cs"/>
              <a:t>sustainable material</a:t>
            </a:r>
            <a:r>
              <a:rPr lang="cs"/>
              <a:t> and activities focused on </a:t>
            </a:r>
            <a:r>
              <a:rPr b="1" lang="cs"/>
              <a:t>Training in Bioimage Analysis</a:t>
            </a:r>
            <a:r>
              <a:rPr lang="cs"/>
              <a:t>.</a:t>
            </a:r>
            <a:endParaRPr/>
          </a:p>
          <a:p>
            <a:pPr indent="-342900" lvl="0" marL="457200" rtl="0" algn="l">
              <a:spcBef>
                <a:spcPts val="1200"/>
              </a:spcBef>
              <a:spcAft>
                <a:spcPts val="0"/>
              </a:spcAft>
              <a:buSzPts val="1800"/>
              <a:buChar char="●"/>
            </a:pPr>
            <a:r>
              <a:rPr lang="cs"/>
              <a:t>YouTube channel with talk/tutorials records</a:t>
            </a:r>
            <a:endParaRPr/>
          </a:p>
          <a:p>
            <a:pPr indent="-342900" lvl="0" marL="457200" rtl="0" algn="l">
              <a:spcBef>
                <a:spcPts val="0"/>
              </a:spcBef>
              <a:spcAft>
                <a:spcPts val="0"/>
              </a:spcAft>
              <a:buSzPts val="1800"/>
              <a:buChar char="●"/>
            </a:pPr>
            <a:r>
              <a:rPr lang="cs"/>
              <a:t>Defragmentation Training School(s) records</a:t>
            </a:r>
            <a:endParaRPr/>
          </a:p>
          <a:p>
            <a:pPr indent="0" lvl="0" marL="0" rtl="0" algn="l">
              <a:spcBef>
                <a:spcPts val="1200"/>
              </a:spcBef>
              <a:spcAft>
                <a:spcPts val="0"/>
              </a:spcAft>
              <a:buNone/>
            </a:pPr>
            <a:r>
              <a:rPr lang="cs"/>
              <a:t>BioImage Informatics Search Engine &gt; </a:t>
            </a:r>
            <a:r>
              <a:rPr lang="cs"/>
              <a:t>BioImage Informatics Index</a:t>
            </a:r>
            <a:r>
              <a:rPr lang="cs"/>
              <a:t> </a:t>
            </a:r>
            <a:r>
              <a:rPr lang="cs" u="sng">
                <a:solidFill>
                  <a:schemeClr val="hlink"/>
                </a:solidFill>
                <a:hlinkClick r:id="rId3"/>
              </a:rPr>
              <a:t>BIII.eu</a:t>
            </a:r>
            <a:endParaRPr/>
          </a:p>
          <a:p>
            <a:pPr indent="0" lvl="0" marL="0" rtl="0" algn="l">
              <a:spcBef>
                <a:spcPts val="1200"/>
              </a:spcBef>
              <a:spcAft>
                <a:spcPts val="0"/>
              </a:spcAft>
              <a:buNone/>
            </a:pPr>
            <a:r>
              <a:rPr lang="cs"/>
              <a:t>Promoting </a:t>
            </a:r>
            <a:r>
              <a:rPr lang="cs" u="sng">
                <a:solidFill>
                  <a:schemeClr val="hlink"/>
                </a:solidFill>
                <a:hlinkClick r:id="rId4"/>
              </a:rPr>
              <a:t>https://forum.image.sc/</a:t>
            </a:r>
            <a:endParaRPr/>
          </a:p>
          <a:p>
            <a:pPr indent="0" lvl="0" marL="0" rtl="0" algn="l">
              <a:spcBef>
                <a:spcPts val="1200"/>
              </a:spcBef>
              <a:spcAft>
                <a:spcPts val="1200"/>
              </a:spcAft>
              <a:buNone/>
            </a:pPr>
            <a:r>
              <a:rPr lang="cs"/>
              <a:t>F1000research NEUBIAS gateway, with free option to publish slides and posters!</a:t>
            </a:r>
            <a:endParaRPr/>
          </a:p>
        </p:txBody>
      </p:sp>
      <p:pic>
        <p:nvPicPr>
          <p:cNvPr id="162" name="Google Shape;162;p26"/>
          <p:cNvPicPr preferRelativeResize="0"/>
          <p:nvPr/>
        </p:nvPicPr>
        <p:blipFill rotWithShape="1">
          <a:blip r:embed="rId5">
            <a:alphaModFix/>
          </a:blip>
          <a:srcRect b="0" l="0" r="53967" t="0"/>
          <a:stretch/>
        </p:blipFill>
        <p:spPr>
          <a:xfrm>
            <a:off x="6387901" y="156650"/>
            <a:ext cx="2546550" cy="10830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Global BioImage Analysts’ Society</a:t>
            </a:r>
            <a:endParaRPr/>
          </a:p>
        </p:txBody>
      </p:sp>
      <p:sp>
        <p:nvSpPr>
          <p:cNvPr id="168" name="Google Shape;168;p2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cs"/>
              <a:t>The Global BioImage Analysts’ Society (</a:t>
            </a:r>
            <a:r>
              <a:rPr lang="cs" u="sng">
                <a:solidFill>
                  <a:schemeClr val="hlink"/>
                </a:solidFill>
                <a:hlinkClick r:id="rId3"/>
              </a:rPr>
              <a:t>GloBIAS</a:t>
            </a:r>
            <a:r>
              <a:rPr lang="cs"/>
              <a:t>) aims to be a </a:t>
            </a:r>
            <a:r>
              <a:rPr b="1" lang="cs"/>
              <a:t>worldwide association</a:t>
            </a:r>
            <a:r>
              <a:rPr lang="cs"/>
              <a:t> that brings together all those interested in </a:t>
            </a:r>
            <a:r>
              <a:rPr b="1" lang="cs"/>
              <a:t>bioimage analysis</a:t>
            </a:r>
            <a:r>
              <a:rPr lang="cs"/>
              <a:t>. </a:t>
            </a:r>
            <a:endParaRPr/>
          </a:p>
          <a:p>
            <a:pPr indent="0" lvl="0" marL="0" rtl="0" algn="l">
              <a:spcBef>
                <a:spcPts val="1200"/>
              </a:spcBef>
              <a:spcAft>
                <a:spcPts val="0"/>
              </a:spcAft>
              <a:buClr>
                <a:schemeClr val="dk1"/>
              </a:buClr>
              <a:buSzPts val="1100"/>
              <a:buFont typeface="Arial"/>
              <a:buNone/>
            </a:pPr>
            <a:r>
              <a:rPr lang="cs"/>
              <a:t>The society will enable learning and </a:t>
            </a:r>
            <a:r>
              <a:rPr b="1" lang="cs"/>
              <a:t>knowledge exchange</a:t>
            </a:r>
            <a:r>
              <a:rPr lang="cs"/>
              <a:t> between members. This will be achieved by a number of different tools, such as </a:t>
            </a:r>
            <a:r>
              <a:rPr b="1" lang="cs"/>
              <a:t>online events</a:t>
            </a:r>
            <a:r>
              <a:rPr lang="cs"/>
              <a:t>, </a:t>
            </a:r>
            <a:r>
              <a:rPr b="1" lang="cs"/>
              <a:t>in-person workshops</a:t>
            </a:r>
            <a:r>
              <a:rPr lang="cs"/>
              <a:t> and </a:t>
            </a:r>
            <a:r>
              <a:rPr b="1" lang="cs"/>
              <a:t>online repositories</a:t>
            </a:r>
            <a:r>
              <a:rPr lang="cs"/>
              <a:t>. </a:t>
            </a:r>
            <a:endParaRPr/>
          </a:p>
          <a:p>
            <a:pPr indent="0" lvl="0" marL="0" rtl="0" algn="l">
              <a:spcBef>
                <a:spcPts val="1200"/>
              </a:spcBef>
              <a:spcAft>
                <a:spcPts val="0"/>
              </a:spcAft>
              <a:buNone/>
            </a:pPr>
            <a:r>
              <a:rPr lang="cs"/>
              <a:t>The GloBIAS will be a non-profit association that is expected to be officially constituted during 2024.</a:t>
            </a:r>
            <a:endParaRPr/>
          </a:p>
          <a:p>
            <a:pPr indent="0" lvl="0" marL="0" rtl="0" algn="l">
              <a:spcBef>
                <a:spcPts val="1200"/>
              </a:spcBef>
              <a:spcAft>
                <a:spcPts val="1200"/>
              </a:spcAft>
              <a:buNone/>
            </a:pPr>
            <a:r>
              <a:rPr b="1" lang="cs"/>
              <a:t>First in person workshop</a:t>
            </a:r>
            <a:r>
              <a:rPr lang="cs"/>
              <a:t>: Nov, 2024 | Gothenburg, Sweden </a:t>
            </a:r>
            <a:endParaRPr/>
          </a:p>
        </p:txBody>
      </p:sp>
      <p:pic>
        <p:nvPicPr>
          <p:cNvPr id="169" name="Google Shape;169;p27"/>
          <p:cNvPicPr preferRelativeResize="0"/>
          <p:nvPr/>
        </p:nvPicPr>
        <p:blipFill>
          <a:blip r:embed="rId4">
            <a:alphaModFix/>
          </a:blip>
          <a:stretch>
            <a:fillRect/>
          </a:stretch>
        </p:blipFill>
        <p:spPr>
          <a:xfrm>
            <a:off x="7363873" y="173050"/>
            <a:ext cx="1468426" cy="10623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Image.SC</a:t>
            </a:r>
            <a:endParaRPr/>
          </a:p>
        </p:txBody>
      </p:sp>
      <p:sp>
        <p:nvSpPr>
          <p:cNvPr id="175" name="Google Shape;175;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cs"/>
              <a:t>Scientific Community Image.sc Forum</a:t>
            </a:r>
            <a:endParaRPr/>
          </a:p>
          <a:p>
            <a:pPr indent="-342900" lvl="0" marL="457200" rtl="0" algn="l">
              <a:lnSpc>
                <a:spcPct val="100000"/>
              </a:lnSpc>
              <a:spcBef>
                <a:spcPts val="0"/>
              </a:spcBef>
              <a:spcAft>
                <a:spcPts val="0"/>
              </a:spcAft>
              <a:buSzPts val="1800"/>
              <a:buChar char="●"/>
            </a:pPr>
            <a:r>
              <a:rPr lang="cs"/>
              <a:t>Focus Areas:</a:t>
            </a:r>
            <a:endParaRPr/>
          </a:p>
          <a:p>
            <a:pPr indent="-317500" lvl="1" marL="914400" rtl="0" algn="l">
              <a:lnSpc>
                <a:spcPct val="100000"/>
              </a:lnSpc>
              <a:spcBef>
                <a:spcPts val="0"/>
              </a:spcBef>
              <a:spcAft>
                <a:spcPts val="0"/>
              </a:spcAft>
              <a:buSzPts val="1400"/>
              <a:buChar char="○"/>
            </a:pPr>
            <a:r>
              <a:rPr b="1" lang="cs"/>
              <a:t>Image analysis, processing, acquisition, storage, and management</a:t>
            </a:r>
            <a:endParaRPr b="1"/>
          </a:p>
          <a:p>
            <a:pPr indent="-317500" lvl="1" marL="914400" rtl="0" algn="l">
              <a:lnSpc>
                <a:spcPct val="100000"/>
              </a:lnSpc>
              <a:spcBef>
                <a:spcPts val="0"/>
              </a:spcBef>
              <a:spcAft>
                <a:spcPts val="0"/>
              </a:spcAft>
              <a:buSzPts val="1400"/>
              <a:buChar char="○"/>
            </a:pPr>
            <a:r>
              <a:rPr lang="cs"/>
              <a:t>Open to </a:t>
            </a:r>
            <a:r>
              <a:rPr b="1" lang="cs"/>
              <a:t>beginners, experts, life scientists, and computer scientists</a:t>
            </a:r>
            <a:endParaRPr b="1"/>
          </a:p>
          <a:p>
            <a:pPr indent="-342900" lvl="0" marL="457200" rtl="0" algn="l">
              <a:lnSpc>
                <a:spcPct val="100000"/>
              </a:lnSpc>
              <a:spcBef>
                <a:spcPts val="0"/>
              </a:spcBef>
              <a:spcAft>
                <a:spcPts val="0"/>
              </a:spcAft>
              <a:buSzPts val="1800"/>
              <a:buChar char="●"/>
            </a:pPr>
            <a:r>
              <a:rPr lang="cs"/>
              <a:t>Objectives:</a:t>
            </a:r>
            <a:endParaRPr/>
          </a:p>
          <a:p>
            <a:pPr indent="-317500" lvl="1" marL="914400" rtl="0" algn="l">
              <a:lnSpc>
                <a:spcPct val="100000"/>
              </a:lnSpc>
              <a:spcBef>
                <a:spcPts val="0"/>
              </a:spcBef>
              <a:spcAft>
                <a:spcPts val="0"/>
              </a:spcAft>
              <a:buSzPts val="1400"/>
              <a:buChar char="○"/>
            </a:pPr>
            <a:r>
              <a:rPr lang="cs"/>
              <a:t>Foster </a:t>
            </a:r>
            <a:r>
              <a:rPr b="1" lang="cs"/>
              <a:t>independent learning</a:t>
            </a:r>
            <a:r>
              <a:rPr lang="cs"/>
              <a:t> and </a:t>
            </a:r>
            <a:r>
              <a:rPr b="1" lang="cs"/>
              <a:t>inclusive discussions</a:t>
            </a:r>
            <a:endParaRPr b="1"/>
          </a:p>
          <a:p>
            <a:pPr indent="-317500" lvl="1" marL="914400" rtl="0" algn="l">
              <a:lnSpc>
                <a:spcPct val="100000"/>
              </a:lnSpc>
              <a:spcBef>
                <a:spcPts val="0"/>
              </a:spcBef>
              <a:spcAft>
                <a:spcPts val="0"/>
              </a:spcAft>
              <a:buSzPts val="1400"/>
              <a:buChar char="○"/>
            </a:pPr>
            <a:r>
              <a:rPr lang="cs"/>
              <a:t>Support </a:t>
            </a:r>
            <a:r>
              <a:rPr b="1" lang="cs"/>
              <a:t>open-source software</a:t>
            </a:r>
            <a:r>
              <a:rPr lang="cs"/>
              <a:t> projects and all imaging software packages</a:t>
            </a:r>
            <a:endParaRPr/>
          </a:p>
          <a:p>
            <a:pPr indent="-342900" lvl="0" marL="457200" rtl="0" algn="l">
              <a:lnSpc>
                <a:spcPct val="100000"/>
              </a:lnSpc>
              <a:spcBef>
                <a:spcPts val="0"/>
              </a:spcBef>
              <a:spcAft>
                <a:spcPts val="0"/>
              </a:spcAft>
              <a:buSzPts val="1800"/>
              <a:buChar char="●"/>
            </a:pPr>
            <a:r>
              <a:rPr lang="cs"/>
              <a:t>Guidelines:</a:t>
            </a:r>
            <a:endParaRPr/>
          </a:p>
          <a:p>
            <a:pPr indent="-317500" lvl="1" marL="914400" rtl="0" algn="l">
              <a:lnSpc>
                <a:spcPct val="100000"/>
              </a:lnSpc>
              <a:spcBef>
                <a:spcPts val="0"/>
              </a:spcBef>
              <a:spcAft>
                <a:spcPts val="0"/>
              </a:spcAft>
              <a:buSzPts val="1400"/>
              <a:buChar char="○"/>
            </a:pPr>
            <a:r>
              <a:rPr lang="cs"/>
              <a:t>Post questions with representative images and clear explanations</a:t>
            </a:r>
            <a:endParaRPr/>
          </a:p>
          <a:p>
            <a:pPr indent="-317500" lvl="1" marL="914400" rtl="0" algn="l">
              <a:lnSpc>
                <a:spcPct val="100000"/>
              </a:lnSpc>
              <a:spcBef>
                <a:spcPts val="0"/>
              </a:spcBef>
              <a:spcAft>
                <a:spcPts val="0"/>
              </a:spcAft>
              <a:buSzPts val="1400"/>
              <a:buChar char="○"/>
            </a:pPr>
            <a:r>
              <a:rPr lang="cs"/>
              <a:t>Avoid science-specific jargon for clarity</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cs"/>
              <a:t>Operation: Jointly operated by the </a:t>
            </a:r>
            <a:r>
              <a:rPr b="1" lang="cs"/>
              <a:t>Broad Institute</a:t>
            </a:r>
            <a:r>
              <a:rPr lang="cs"/>
              <a:t> and </a:t>
            </a:r>
            <a:r>
              <a:rPr b="1" lang="cs"/>
              <a:t>UW-Madison</a:t>
            </a:r>
            <a:r>
              <a:rPr lang="cs"/>
              <a:t> via </a:t>
            </a:r>
            <a:r>
              <a:rPr b="1" lang="cs"/>
              <a:t>COBA</a:t>
            </a:r>
            <a:endParaRPr b="1"/>
          </a:p>
        </p:txBody>
      </p:sp>
      <p:pic>
        <p:nvPicPr>
          <p:cNvPr id="176" name="Google Shape;176;p28"/>
          <p:cNvPicPr preferRelativeResize="0"/>
          <p:nvPr/>
        </p:nvPicPr>
        <p:blipFill>
          <a:blip r:embed="rId3">
            <a:alphaModFix/>
          </a:blip>
          <a:stretch>
            <a:fillRect/>
          </a:stretch>
        </p:blipFill>
        <p:spPr>
          <a:xfrm>
            <a:off x="6197625" y="445025"/>
            <a:ext cx="2634675" cy="7904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Local-BIAS or BioImaging based communities</a:t>
            </a:r>
            <a:endParaRPr/>
          </a:p>
        </p:txBody>
      </p:sp>
      <p:sp>
        <p:nvSpPr>
          <p:cNvPr id="182" name="Google Shape;182;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cs"/>
              <a:t>Core facility, knowledge or experience exchange or national?</a:t>
            </a:r>
            <a:endParaRPr/>
          </a:p>
          <a:p>
            <a:pPr indent="0" lvl="0" marL="0" rtl="0" algn="l">
              <a:spcBef>
                <a:spcPts val="1200"/>
              </a:spcBef>
              <a:spcAft>
                <a:spcPts val="0"/>
              </a:spcAft>
              <a:buNone/>
            </a:pPr>
            <a:r>
              <a:rPr lang="cs"/>
              <a:t>As a inspiration of non-profit no-cost examples:</a:t>
            </a:r>
            <a:endParaRPr/>
          </a:p>
          <a:p>
            <a:pPr indent="0" lvl="0" marL="0" rtl="0" algn="l">
              <a:spcBef>
                <a:spcPts val="1200"/>
              </a:spcBef>
              <a:spcAft>
                <a:spcPts val="0"/>
              </a:spcAft>
              <a:buNone/>
            </a:pPr>
            <a:r>
              <a:rPr lang="cs"/>
              <a:t>SwissBIAS: </a:t>
            </a:r>
            <a:r>
              <a:rPr lang="cs" u="sng">
                <a:solidFill>
                  <a:schemeClr val="hlink"/>
                </a:solidFill>
                <a:hlinkClick r:id="rId3"/>
              </a:rPr>
              <a:t>https://swissbias.github.io/</a:t>
            </a:r>
            <a:br>
              <a:rPr lang="cs"/>
            </a:br>
            <a:r>
              <a:rPr lang="cs"/>
              <a:t>CzechBIAS: </a:t>
            </a:r>
            <a:r>
              <a:rPr lang="cs" u="sng">
                <a:solidFill>
                  <a:schemeClr val="hlink"/>
                </a:solidFill>
                <a:hlinkClick r:id="rId4"/>
              </a:rPr>
              <a:t>https://czechbias.github.io/</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cs"/>
              <a:t>You can start one?</a:t>
            </a:r>
            <a:endParaRPr/>
          </a:p>
        </p:txBody>
      </p:sp>
      <p:pic>
        <p:nvPicPr>
          <p:cNvPr id="183" name="Google Shape;183;p29"/>
          <p:cNvPicPr preferRelativeResize="0"/>
          <p:nvPr/>
        </p:nvPicPr>
        <p:blipFill>
          <a:blip r:embed="rId5">
            <a:alphaModFix/>
          </a:blip>
          <a:stretch>
            <a:fillRect/>
          </a:stretch>
        </p:blipFill>
        <p:spPr>
          <a:xfrm>
            <a:off x="5696725" y="1640450"/>
            <a:ext cx="3447275" cy="3503050"/>
          </a:xfrm>
          <a:prstGeom prst="rect">
            <a:avLst/>
          </a:prstGeom>
          <a:noFill/>
          <a:ln>
            <a:noFill/>
          </a:ln>
        </p:spPr>
      </p:pic>
      <p:sp>
        <p:nvSpPr>
          <p:cNvPr id="184" name="Google Shape;184;p29"/>
          <p:cNvSpPr txBox="1"/>
          <p:nvPr>
            <p:ph idx="1" type="body"/>
          </p:nvPr>
        </p:nvSpPr>
        <p:spPr>
          <a:xfrm>
            <a:off x="4731300" y="4688500"/>
            <a:ext cx="2531700" cy="337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SzPts val="275"/>
              <a:buNone/>
            </a:pPr>
            <a:r>
              <a:rPr lang="cs" sz="850"/>
              <a:t>Image by: Robert Haase, CC-0, </a:t>
            </a:r>
            <a:r>
              <a:rPr lang="cs" sz="850" u="sng">
                <a:solidFill>
                  <a:schemeClr val="hlink"/>
                </a:solidFill>
                <a:hlinkClick r:id="rId6"/>
              </a:rPr>
              <a:t>GloBIAS.org</a:t>
            </a:r>
            <a:endParaRPr sz="85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0"/>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cs"/>
              <a:t>Tools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Bioimage Informatics Index</a:t>
            </a:r>
            <a:endParaRPr/>
          </a:p>
        </p:txBody>
      </p:sp>
      <p:sp>
        <p:nvSpPr>
          <p:cNvPr id="195" name="Google Shape;195;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cs"/>
              <a:t>BIII seeks to provide a unification of views: </a:t>
            </a:r>
            <a:endParaRPr/>
          </a:p>
          <a:p>
            <a:pPr indent="-342900" lvl="0" marL="457200" rtl="0" algn="l">
              <a:spcBef>
                <a:spcPts val="1200"/>
              </a:spcBef>
              <a:spcAft>
                <a:spcPts val="0"/>
              </a:spcAft>
              <a:buSzPts val="1800"/>
              <a:buChar char="●"/>
            </a:pPr>
            <a:r>
              <a:rPr b="1" lang="cs"/>
              <a:t>problem-based</a:t>
            </a:r>
            <a:r>
              <a:rPr lang="cs"/>
              <a:t> (e.g. “find nuclei in cells”), </a:t>
            </a:r>
            <a:endParaRPr/>
          </a:p>
          <a:p>
            <a:pPr indent="-342900" lvl="0" marL="457200" rtl="0" algn="l">
              <a:spcBef>
                <a:spcPts val="0"/>
              </a:spcBef>
              <a:spcAft>
                <a:spcPts val="0"/>
              </a:spcAft>
              <a:buSzPts val="1800"/>
              <a:buChar char="●"/>
            </a:pPr>
            <a:r>
              <a:rPr b="1" lang="cs"/>
              <a:t>method-based</a:t>
            </a:r>
            <a:r>
              <a:rPr lang="cs"/>
              <a:t> (e.g. “active contour-based segmentation”), </a:t>
            </a:r>
            <a:endParaRPr/>
          </a:p>
          <a:p>
            <a:pPr indent="-342900" lvl="0" marL="457200" rtl="0" algn="l">
              <a:spcBef>
                <a:spcPts val="0"/>
              </a:spcBef>
              <a:spcAft>
                <a:spcPts val="0"/>
              </a:spcAft>
              <a:buSzPts val="1800"/>
              <a:buChar char="●"/>
            </a:pPr>
            <a:r>
              <a:rPr b="1" lang="cs"/>
              <a:t>tool-based</a:t>
            </a:r>
            <a:r>
              <a:rPr lang="cs"/>
              <a:t> (e.g. “CellProfiler”).  </a:t>
            </a:r>
            <a:endParaRPr/>
          </a:p>
          <a:p>
            <a:pPr indent="0" lvl="0" marL="0" rtl="0" algn="l">
              <a:spcBef>
                <a:spcPts val="1200"/>
              </a:spcBef>
              <a:spcAft>
                <a:spcPts val="1200"/>
              </a:spcAft>
              <a:buNone/>
            </a:pPr>
            <a:r>
              <a:rPr lang="cs"/>
              <a:t>The platform will </a:t>
            </a:r>
            <a:r>
              <a:rPr b="1" lang="cs"/>
              <a:t>also gather commented links on articles describing algorithms</a:t>
            </a:r>
            <a:r>
              <a:rPr lang="cs"/>
              <a:t> with high potential but without a usable source code “</a:t>
            </a:r>
            <a:r>
              <a:rPr b="1" lang="cs"/>
              <a:t>Calls for implementation</a:t>
            </a:r>
            <a:r>
              <a:rPr lang="cs"/>
              <a:t>” to plan collaborative implementation through threads in the forum. The database is edited in a manner </a:t>
            </a:r>
            <a:r>
              <a:rPr b="1" lang="cs"/>
              <a:t>similar to Wikipedia</a:t>
            </a:r>
            <a:r>
              <a:rPr lang="cs"/>
              <a:t>: i.e. the </a:t>
            </a:r>
            <a:r>
              <a:rPr b="1" lang="cs"/>
              <a:t>community </a:t>
            </a:r>
            <a:r>
              <a:rPr lang="cs"/>
              <a:t>provides content that is managed by </a:t>
            </a:r>
            <a:r>
              <a:rPr b="1" lang="cs"/>
              <a:t>curators</a:t>
            </a:r>
            <a:r>
              <a:rPr lang="cs"/>
              <a:t>. </a:t>
            </a:r>
            <a:endParaRPr/>
          </a:p>
        </p:txBody>
      </p:sp>
      <p:pic>
        <p:nvPicPr>
          <p:cNvPr id="196" name="Google Shape;196;p31"/>
          <p:cNvPicPr preferRelativeResize="0"/>
          <p:nvPr/>
        </p:nvPicPr>
        <p:blipFill>
          <a:blip r:embed="rId3">
            <a:alphaModFix/>
          </a:blip>
          <a:stretch>
            <a:fillRect/>
          </a:stretch>
        </p:blipFill>
        <p:spPr>
          <a:xfrm>
            <a:off x="6526575" y="235500"/>
            <a:ext cx="2305725" cy="131949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Image.SC</a:t>
            </a:r>
            <a:endParaRPr/>
          </a:p>
        </p:txBody>
      </p:sp>
      <p:sp>
        <p:nvSpPr>
          <p:cNvPr id="202" name="Google Shape;202;p3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cs"/>
              <a:t>Tool specific threads.</a:t>
            </a:r>
            <a:endParaRPr/>
          </a:p>
          <a:p>
            <a:pPr indent="0" lvl="0" marL="0" rtl="0" algn="l">
              <a:spcBef>
                <a:spcPts val="1200"/>
              </a:spcBef>
              <a:spcAft>
                <a:spcPts val="0"/>
              </a:spcAft>
              <a:buNone/>
            </a:pPr>
            <a:r>
              <a:rPr lang="cs"/>
              <a:t>General questions.</a:t>
            </a:r>
            <a:endParaRPr/>
          </a:p>
          <a:p>
            <a:pPr indent="0" lvl="0" marL="0" rtl="0" algn="l">
              <a:spcBef>
                <a:spcPts val="1200"/>
              </a:spcBef>
              <a:spcAft>
                <a:spcPts val="1200"/>
              </a:spcAft>
              <a:buNone/>
            </a:pPr>
            <a:r>
              <a:rPr lang="cs"/>
              <a:t>Knowledge</a:t>
            </a:r>
            <a:r>
              <a:rPr lang="cs"/>
              <a:t> base!</a:t>
            </a:r>
            <a:endParaRPr/>
          </a:p>
        </p:txBody>
      </p:sp>
      <p:pic>
        <p:nvPicPr>
          <p:cNvPr id="203" name="Google Shape;203;p32"/>
          <p:cNvPicPr preferRelativeResize="0"/>
          <p:nvPr/>
        </p:nvPicPr>
        <p:blipFill>
          <a:blip r:embed="rId3">
            <a:alphaModFix/>
          </a:blip>
          <a:stretch>
            <a:fillRect/>
          </a:stretch>
        </p:blipFill>
        <p:spPr>
          <a:xfrm>
            <a:off x="6197625" y="216425"/>
            <a:ext cx="2634675" cy="790400"/>
          </a:xfrm>
          <a:prstGeom prst="rect">
            <a:avLst/>
          </a:prstGeom>
          <a:noFill/>
          <a:ln>
            <a:noFill/>
          </a:ln>
        </p:spPr>
      </p:pic>
      <p:pic>
        <p:nvPicPr>
          <p:cNvPr id="204" name="Google Shape;204;p32"/>
          <p:cNvPicPr preferRelativeResize="0"/>
          <p:nvPr/>
        </p:nvPicPr>
        <p:blipFill>
          <a:blip r:embed="rId4">
            <a:alphaModFix/>
          </a:blip>
          <a:stretch>
            <a:fillRect/>
          </a:stretch>
        </p:blipFill>
        <p:spPr>
          <a:xfrm>
            <a:off x="2547339" y="1159225"/>
            <a:ext cx="6640117" cy="3908075"/>
          </a:xfrm>
          <a:prstGeom prst="rect">
            <a:avLst/>
          </a:prstGeom>
          <a:noFill/>
          <a:ln>
            <a:noFill/>
          </a:ln>
        </p:spPr>
      </p:pic>
      <p:sp>
        <p:nvSpPr>
          <p:cNvPr id="205" name="Google Shape;205;p32"/>
          <p:cNvSpPr txBox="1"/>
          <p:nvPr>
            <p:ph idx="1" type="body"/>
          </p:nvPr>
        </p:nvSpPr>
        <p:spPr>
          <a:xfrm>
            <a:off x="540300" y="4688500"/>
            <a:ext cx="2531700" cy="337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SzPts val="275"/>
              <a:buNone/>
            </a:pPr>
            <a:r>
              <a:rPr lang="cs" sz="850"/>
              <a:t>Source</a:t>
            </a:r>
            <a:r>
              <a:rPr lang="cs" sz="850"/>
              <a:t>: printscreen from </a:t>
            </a:r>
            <a:r>
              <a:rPr lang="cs" sz="850" u="sng">
                <a:solidFill>
                  <a:schemeClr val="hlink"/>
                </a:solidFill>
                <a:hlinkClick r:id="rId5"/>
              </a:rPr>
              <a:t>Image.SC</a:t>
            </a:r>
            <a:endParaRPr sz="85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5" name="Shape 75"/>
        <p:cNvGrpSpPr/>
        <p:nvPr/>
      </p:nvGrpSpPr>
      <p:grpSpPr>
        <a:xfrm>
          <a:off x="0" y="0"/>
          <a:ext cx="0" cy="0"/>
          <a:chOff x="0" y="0"/>
          <a:chExt cx="0" cy="0"/>
        </a:xfrm>
      </p:grpSpPr>
      <p:sp>
        <p:nvSpPr>
          <p:cNvPr id="76" name="Google Shape;76;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Introduction - my field background</a:t>
            </a:r>
            <a:endParaRPr/>
          </a:p>
        </p:txBody>
      </p:sp>
      <p:sp>
        <p:nvSpPr>
          <p:cNvPr id="77" name="Google Shape;77;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cs"/>
              <a:t>2015 - Applied Informatics with focus on Image Analysis</a:t>
            </a:r>
            <a:endParaRPr/>
          </a:p>
          <a:p>
            <a:pPr indent="0" lvl="0" marL="0" rtl="0" algn="l">
              <a:spcBef>
                <a:spcPts val="1200"/>
              </a:spcBef>
              <a:spcAft>
                <a:spcPts val="0"/>
              </a:spcAft>
              <a:buNone/>
            </a:pPr>
            <a:r>
              <a:rPr lang="cs"/>
              <a:t>2018 - Started as BioImage Analyst in Euro BioImaging node </a:t>
            </a:r>
            <a:endParaRPr/>
          </a:p>
          <a:p>
            <a:pPr indent="0" lvl="0" marL="0" rtl="0" algn="l">
              <a:spcBef>
                <a:spcPts val="1200"/>
              </a:spcBef>
              <a:spcAft>
                <a:spcPts val="0"/>
              </a:spcAft>
              <a:buNone/>
            </a:pPr>
            <a:r>
              <a:rPr lang="cs"/>
              <a:t>2019 - </a:t>
            </a:r>
            <a:r>
              <a:rPr lang="cs"/>
              <a:t>Switch</a:t>
            </a:r>
            <a:r>
              <a:rPr lang="cs"/>
              <a:t> to smaller node, not enough tasks for BiA</a:t>
            </a:r>
            <a:endParaRPr/>
          </a:p>
          <a:p>
            <a:pPr indent="0" lvl="0" marL="0" rtl="0" algn="l">
              <a:spcBef>
                <a:spcPts val="1200"/>
              </a:spcBef>
              <a:spcAft>
                <a:spcPts val="0"/>
              </a:spcAft>
              <a:buNone/>
            </a:pPr>
            <a:r>
              <a:rPr lang="cs"/>
              <a:t>2019 - First notion of </a:t>
            </a:r>
            <a:r>
              <a:rPr b="1" lang="cs"/>
              <a:t>NEUBIAS</a:t>
            </a:r>
            <a:endParaRPr b="1"/>
          </a:p>
          <a:p>
            <a:pPr indent="0" lvl="0" marL="0" rtl="0" algn="l">
              <a:spcBef>
                <a:spcPts val="1200"/>
              </a:spcBef>
              <a:spcAft>
                <a:spcPts val="0"/>
              </a:spcAft>
              <a:buNone/>
            </a:pPr>
            <a:r>
              <a:rPr lang="cs"/>
              <a:t>2020 - First </a:t>
            </a:r>
            <a:r>
              <a:rPr lang="cs"/>
              <a:t>workshop on BiA at Core Facility</a:t>
            </a:r>
            <a:endParaRPr/>
          </a:p>
          <a:p>
            <a:pPr indent="0" lvl="0" marL="0" rtl="0" algn="l">
              <a:spcBef>
                <a:spcPts val="1200"/>
              </a:spcBef>
              <a:spcAft>
                <a:spcPts val="0"/>
              </a:spcAft>
              <a:buNone/>
            </a:pPr>
            <a:r>
              <a:rPr lang="cs"/>
              <a:t>2022 - Plans for </a:t>
            </a:r>
            <a:r>
              <a:rPr b="1" lang="cs"/>
              <a:t>SOBIAS </a:t>
            </a:r>
            <a:r>
              <a:rPr lang="cs"/>
              <a:t>and </a:t>
            </a:r>
            <a:r>
              <a:rPr b="1" lang="cs"/>
              <a:t>Core-BIAS</a:t>
            </a:r>
            <a:endParaRPr b="1"/>
          </a:p>
          <a:p>
            <a:pPr indent="0" lvl="0" marL="0" rtl="0" algn="l">
              <a:spcBef>
                <a:spcPts val="1200"/>
              </a:spcBef>
              <a:spcAft>
                <a:spcPts val="1200"/>
              </a:spcAft>
              <a:buNone/>
            </a:pPr>
            <a:r>
              <a:rPr lang="cs"/>
              <a:t>2023 - Start of </a:t>
            </a:r>
            <a:r>
              <a:rPr b="1" lang="cs"/>
              <a:t>Czech BioImage Analysts Society</a:t>
            </a:r>
            <a:endParaRPr b="1"/>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Image.SC</a:t>
            </a:r>
            <a:endParaRPr/>
          </a:p>
        </p:txBody>
      </p:sp>
      <p:sp>
        <p:nvSpPr>
          <p:cNvPr id="211" name="Google Shape;211;p33"/>
          <p:cNvSpPr txBox="1"/>
          <p:nvPr>
            <p:ph idx="1" type="body"/>
          </p:nvPr>
        </p:nvSpPr>
        <p:spPr>
          <a:xfrm>
            <a:off x="311700" y="1152475"/>
            <a:ext cx="23940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cs"/>
              <a:t>What Martin </a:t>
            </a:r>
            <a:r>
              <a:rPr lang="cs"/>
              <a:t>knows…</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cs"/>
              <a:t>Only a part, but community can help support me in learning other tools!</a:t>
            </a:r>
            <a:endParaRPr/>
          </a:p>
        </p:txBody>
      </p:sp>
      <p:pic>
        <p:nvPicPr>
          <p:cNvPr id="212" name="Google Shape;212;p33"/>
          <p:cNvPicPr preferRelativeResize="0"/>
          <p:nvPr/>
        </p:nvPicPr>
        <p:blipFill>
          <a:blip r:embed="rId3">
            <a:alphaModFix/>
          </a:blip>
          <a:stretch>
            <a:fillRect/>
          </a:stretch>
        </p:blipFill>
        <p:spPr>
          <a:xfrm>
            <a:off x="6197625" y="216425"/>
            <a:ext cx="2634675" cy="790400"/>
          </a:xfrm>
          <a:prstGeom prst="rect">
            <a:avLst/>
          </a:prstGeom>
          <a:noFill/>
          <a:ln>
            <a:noFill/>
          </a:ln>
        </p:spPr>
      </p:pic>
      <p:pic>
        <p:nvPicPr>
          <p:cNvPr id="213" name="Google Shape;213;p33"/>
          <p:cNvPicPr preferRelativeResize="0"/>
          <p:nvPr/>
        </p:nvPicPr>
        <p:blipFill>
          <a:blip r:embed="rId4">
            <a:alphaModFix/>
          </a:blip>
          <a:stretch>
            <a:fillRect/>
          </a:stretch>
        </p:blipFill>
        <p:spPr>
          <a:xfrm>
            <a:off x="2547339" y="1159225"/>
            <a:ext cx="6640117" cy="3908075"/>
          </a:xfrm>
          <a:prstGeom prst="rect">
            <a:avLst/>
          </a:prstGeom>
          <a:noFill/>
          <a:ln>
            <a:noFill/>
          </a:ln>
        </p:spPr>
      </p:pic>
      <p:sp>
        <p:nvSpPr>
          <p:cNvPr id="214" name="Google Shape;214;p33"/>
          <p:cNvSpPr/>
          <p:nvPr/>
        </p:nvSpPr>
        <p:spPr>
          <a:xfrm>
            <a:off x="4785325" y="1892100"/>
            <a:ext cx="712200" cy="195300"/>
          </a:xfrm>
          <a:prstGeom prst="rect">
            <a:avLst/>
          </a:prstGeom>
          <a:no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5" name="Google Shape;215;p33"/>
          <p:cNvSpPr/>
          <p:nvPr/>
        </p:nvSpPr>
        <p:spPr>
          <a:xfrm>
            <a:off x="4785325" y="2120700"/>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6" name="Google Shape;216;p33"/>
          <p:cNvSpPr/>
          <p:nvPr/>
        </p:nvSpPr>
        <p:spPr>
          <a:xfrm>
            <a:off x="4785325" y="2546383"/>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7" name="Google Shape;217;p33"/>
          <p:cNvSpPr/>
          <p:nvPr/>
        </p:nvSpPr>
        <p:spPr>
          <a:xfrm>
            <a:off x="5852125" y="2330390"/>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8" name="Google Shape;218;p33"/>
          <p:cNvSpPr/>
          <p:nvPr/>
        </p:nvSpPr>
        <p:spPr>
          <a:xfrm>
            <a:off x="5852125" y="2539520"/>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9" name="Google Shape;219;p33"/>
          <p:cNvSpPr/>
          <p:nvPr/>
        </p:nvSpPr>
        <p:spPr>
          <a:xfrm>
            <a:off x="5903100" y="3633880"/>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0" name="Google Shape;220;p33"/>
          <p:cNvSpPr/>
          <p:nvPr/>
        </p:nvSpPr>
        <p:spPr>
          <a:xfrm>
            <a:off x="6918925" y="3854390"/>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1" name="Google Shape;221;p33"/>
          <p:cNvSpPr/>
          <p:nvPr/>
        </p:nvSpPr>
        <p:spPr>
          <a:xfrm>
            <a:off x="6925224" y="4070375"/>
            <a:ext cx="8910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2" name="Google Shape;222;p33"/>
          <p:cNvSpPr/>
          <p:nvPr/>
        </p:nvSpPr>
        <p:spPr>
          <a:xfrm>
            <a:off x="7927025" y="1667850"/>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3" name="Google Shape;223;p33"/>
          <p:cNvSpPr/>
          <p:nvPr/>
        </p:nvSpPr>
        <p:spPr>
          <a:xfrm>
            <a:off x="7927025" y="1892100"/>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4" name="Google Shape;224;p33"/>
          <p:cNvSpPr/>
          <p:nvPr/>
        </p:nvSpPr>
        <p:spPr>
          <a:xfrm>
            <a:off x="6918925" y="3411587"/>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5" name="Google Shape;225;p33"/>
          <p:cNvSpPr/>
          <p:nvPr/>
        </p:nvSpPr>
        <p:spPr>
          <a:xfrm>
            <a:off x="3826925" y="3197365"/>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6" name="Google Shape;226;p33"/>
          <p:cNvSpPr/>
          <p:nvPr/>
        </p:nvSpPr>
        <p:spPr>
          <a:xfrm>
            <a:off x="6918925" y="1667850"/>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7" name="Google Shape;227;p33"/>
          <p:cNvSpPr/>
          <p:nvPr/>
        </p:nvSpPr>
        <p:spPr>
          <a:xfrm>
            <a:off x="6925225" y="2110697"/>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8" name="Google Shape;228;p33"/>
          <p:cNvSpPr/>
          <p:nvPr/>
        </p:nvSpPr>
        <p:spPr>
          <a:xfrm>
            <a:off x="6918925" y="1889275"/>
            <a:ext cx="712200" cy="195300"/>
          </a:xfrm>
          <a:prstGeom prst="rect">
            <a:avLst/>
          </a:prstGeom>
          <a:noFill/>
          <a:ln cap="flat" cmpd="sng" w="952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9" name="Google Shape;229;p33"/>
          <p:cNvSpPr/>
          <p:nvPr/>
        </p:nvSpPr>
        <p:spPr>
          <a:xfrm>
            <a:off x="4846250" y="3200650"/>
            <a:ext cx="712200" cy="195300"/>
          </a:xfrm>
          <a:prstGeom prst="rect">
            <a:avLst/>
          </a:prstGeom>
          <a:no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0" name="Google Shape;230;p33"/>
          <p:cNvSpPr txBox="1"/>
          <p:nvPr>
            <p:ph idx="1" type="body"/>
          </p:nvPr>
        </p:nvSpPr>
        <p:spPr>
          <a:xfrm>
            <a:off x="540300" y="4688500"/>
            <a:ext cx="2531700" cy="337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SzPts val="275"/>
              <a:buNone/>
            </a:pPr>
            <a:r>
              <a:rPr lang="cs" sz="850"/>
              <a:t>Source: printscreen from </a:t>
            </a:r>
            <a:r>
              <a:rPr lang="cs" sz="850" u="sng">
                <a:solidFill>
                  <a:schemeClr val="hlink"/>
                </a:solidFill>
                <a:hlinkClick r:id="rId5"/>
              </a:rPr>
              <a:t>Image.SC</a:t>
            </a:r>
            <a:endParaRPr sz="85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cs"/>
              <a:t>A</a:t>
            </a:r>
            <a:r>
              <a:rPr lang="cs"/>
              <a:t>n overview of the bio-image analysis software universe by means of a glossary of software routinely used by bio-image analysts.</a:t>
            </a:r>
            <a:endParaRPr/>
          </a:p>
          <a:p>
            <a:pPr indent="0" lvl="0" marL="0" rtl="0" algn="l">
              <a:spcBef>
                <a:spcPts val="1200"/>
              </a:spcBef>
              <a:spcAft>
                <a:spcPts val="0"/>
              </a:spcAft>
              <a:buNone/>
            </a:pPr>
            <a:r>
              <a:rPr lang="cs"/>
              <a:t>It refer to previously defined groups of software: </a:t>
            </a:r>
            <a:endParaRPr/>
          </a:p>
          <a:p>
            <a:pPr indent="-334327" lvl="0" marL="457200" rtl="0" algn="l">
              <a:spcBef>
                <a:spcPts val="1200"/>
              </a:spcBef>
              <a:spcAft>
                <a:spcPts val="0"/>
              </a:spcAft>
              <a:buSzPct val="100000"/>
              <a:buChar char="●"/>
            </a:pPr>
            <a:r>
              <a:rPr b="1" lang="cs"/>
              <a:t>Image/data analysis algorithms</a:t>
            </a:r>
            <a:r>
              <a:rPr lang="cs"/>
              <a:t> provided in a sustainably reusable fashion are referred to as ‘components’. </a:t>
            </a:r>
            <a:endParaRPr/>
          </a:p>
          <a:p>
            <a:pPr indent="-334327" lvl="0" marL="457200" rtl="0" algn="l">
              <a:spcBef>
                <a:spcPts val="0"/>
              </a:spcBef>
              <a:spcAft>
                <a:spcPts val="0"/>
              </a:spcAft>
              <a:buSzPct val="100000"/>
              <a:buChar char="●"/>
            </a:pPr>
            <a:r>
              <a:rPr b="1" lang="cs"/>
              <a:t>Software libraries</a:t>
            </a:r>
            <a:r>
              <a:rPr lang="cs"/>
              <a:t> and standalone applications that combine multiple components are ‘collections’. </a:t>
            </a:r>
            <a:endParaRPr/>
          </a:p>
          <a:p>
            <a:pPr indent="-334327" lvl="0" marL="457200" rtl="0" algn="l">
              <a:spcBef>
                <a:spcPts val="0"/>
              </a:spcBef>
              <a:spcAft>
                <a:spcPts val="0"/>
              </a:spcAft>
              <a:buSzPct val="100000"/>
              <a:buChar char="●"/>
            </a:pPr>
            <a:r>
              <a:rPr b="1" lang="cs"/>
              <a:t>W</a:t>
            </a:r>
            <a:r>
              <a:rPr b="1" lang="cs"/>
              <a:t>orkflow templates </a:t>
            </a:r>
            <a:r>
              <a:rPr lang="cs"/>
              <a:t>as</a:t>
            </a:r>
            <a:r>
              <a:rPr b="1" lang="cs"/>
              <a:t> </a:t>
            </a:r>
            <a:r>
              <a:rPr lang="cs"/>
              <a:t>s</a:t>
            </a:r>
            <a:r>
              <a:rPr lang="cs"/>
              <a:t>oftware that combines multiple components, potentially from multiple collections to solve a given variety of image analysis questions in a standardised form. </a:t>
            </a:r>
            <a:endParaRPr/>
          </a:p>
          <a:p>
            <a:pPr indent="-334327" lvl="0" marL="457200" rtl="0" algn="l">
              <a:spcBef>
                <a:spcPts val="0"/>
              </a:spcBef>
              <a:spcAft>
                <a:spcPts val="0"/>
              </a:spcAft>
              <a:buSzPct val="100000"/>
              <a:buChar char="●"/>
            </a:pPr>
            <a:r>
              <a:rPr b="1" lang="cs"/>
              <a:t>W</a:t>
            </a:r>
            <a:r>
              <a:rPr b="1" lang="cs"/>
              <a:t>orkflows</a:t>
            </a:r>
            <a:r>
              <a:rPr lang="cs"/>
              <a:t> as</a:t>
            </a:r>
            <a:r>
              <a:rPr lang="cs"/>
              <a:t> the software that is specific for solving particular scientific questions using given components in one specific assembly.</a:t>
            </a:r>
            <a:endParaRPr/>
          </a:p>
        </p:txBody>
      </p:sp>
      <p:sp>
        <p:nvSpPr>
          <p:cNvPr id="236" name="Google Shape;236;p34"/>
          <p:cNvSpPr txBox="1"/>
          <p:nvPr>
            <p:ph type="title"/>
          </p:nvPr>
        </p:nvSpPr>
        <p:spPr>
          <a:xfrm>
            <a:off x="311700" y="2926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A Hitchhiker's guide through the bio-image analysis software universe</a:t>
            </a:r>
            <a:endParaRPr/>
          </a:p>
        </p:txBody>
      </p:sp>
      <p:sp>
        <p:nvSpPr>
          <p:cNvPr id="237" name="Google Shape;237;p34"/>
          <p:cNvSpPr txBox="1"/>
          <p:nvPr>
            <p:ph idx="1" type="body"/>
          </p:nvPr>
        </p:nvSpPr>
        <p:spPr>
          <a:xfrm>
            <a:off x="311700" y="4688500"/>
            <a:ext cx="8520600" cy="337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SzPts val="275"/>
              <a:buNone/>
            </a:pPr>
            <a:r>
              <a:rPr lang="cs" sz="850"/>
              <a:t>Haase, R., Fazeli, E., Legland, D., Doube, M., Culley, S., Belevich, I., Jokitalo, E., Schorb, M., Klemm, A. and Tischer, C. (2022), </a:t>
            </a:r>
            <a:r>
              <a:rPr b="1" lang="cs" sz="850"/>
              <a:t>A Hitchhiker's guide through the bio-image analysis software universe</a:t>
            </a:r>
            <a:r>
              <a:rPr lang="cs" sz="850"/>
              <a:t>. FEBS Lett, 596: 2472-2485. </a:t>
            </a:r>
            <a:r>
              <a:rPr lang="cs" sz="850" u="sng">
                <a:solidFill>
                  <a:schemeClr val="hlink"/>
                </a:solidFill>
                <a:hlinkClick r:id="rId3"/>
              </a:rPr>
              <a:t>https://doi.org/10.1002/1873-3468.14451</a:t>
            </a:r>
            <a:endParaRPr sz="85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cs"/>
              <a:t>Aspects to consider when choosing bio-image analysis software for your research</a:t>
            </a:r>
            <a:endParaRPr/>
          </a:p>
          <a:p>
            <a:pPr indent="0" lvl="0" marL="0" rtl="0" algn="l">
              <a:spcBef>
                <a:spcPts val="1200"/>
              </a:spcBef>
              <a:spcAft>
                <a:spcPts val="0"/>
              </a:spcAft>
              <a:buNone/>
            </a:pPr>
            <a:r>
              <a:rPr lang="cs"/>
              <a:t>C</a:t>
            </a:r>
            <a:r>
              <a:rPr lang="cs"/>
              <a:t>itations serves as a criterion to select software; continuous maintenance and reliable support by a vivid community is important.</a:t>
            </a:r>
            <a:endParaRPr/>
          </a:p>
          <a:p>
            <a:pPr indent="0" lvl="0" marL="0" rtl="0" algn="l">
              <a:spcBef>
                <a:spcPts val="1200"/>
              </a:spcBef>
              <a:spcAft>
                <a:spcPts val="0"/>
              </a:spcAft>
              <a:buNone/>
            </a:pPr>
            <a:r>
              <a:rPr lang="cs"/>
              <a:t>Other published or </a:t>
            </a:r>
            <a:r>
              <a:rPr lang="cs"/>
              <a:t>curated</a:t>
            </a:r>
            <a:r>
              <a:rPr lang="cs"/>
              <a:t> list of software for:</a:t>
            </a:r>
            <a:endParaRPr/>
          </a:p>
          <a:p>
            <a:pPr indent="-342900" lvl="0" marL="457200" rtl="0" algn="l">
              <a:spcBef>
                <a:spcPts val="1200"/>
              </a:spcBef>
              <a:spcAft>
                <a:spcPts val="0"/>
              </a:spcAft>
              <a:buSzPts val="1800"/>
              <a:buChar char="●"/>
            </a:pPr>
            <a:r>
              <a:rPr lang="cs"/>
              <a:t>Quantitative plant initiative</a:t>
            </a:r>
            <a:endParaRPr/>
          </a:p>
          <a:p>
            <a:pPr indent="-342900" lvl="0" marL="457200" rtl="0" algn="l">
              <a:spcBef>
                <a:spcPts val="0"/>
              </a:spcBef>
              <a:spcAft>
                <a:spcPts val="0"/>
              </a:spcAft>
              <a:buSzPts val="1800"/>
              <a:buChar char="●"/>
            </a:pPr>
            <a:r>
              <a:rPr lang="cs"/>
              <a:t>Microscope hardware and control </a:t>
            </a:r>
            <a:endParaRPr/>
          </a:p>
          <a:p>
            <a:pPr indent="-342900" lvl="0" marL="457200" rtl="0" algn="l">
              <a:spcBef>
                <a:spcPts val="0"/>
              </a:spcBef>
              <a:spcAft>
                <a:spcPts val="0"/>
              </a:spcAft>
              <a:buSzPts val="1800"/>
              <a:buChar char="●"/>
            </a:pPr>
            <a:r>
              <a:rPr lang="cs"/>
              <a:t>Lightsheet microscopy</a:t>
            </a:r>
            <a:endParaRPr/>
          </a:p>
          <a:p>
            <a:pPr indent="-342900" lvl="0" marL="457200" rtl="0" algn="l">
              <a:spcBef>
                <a:spcPts val="0"/>
              </a:spcBef>
              <a:spcAft>
                <a:spcPts val="0"/>
              </a:spcAft>
              <a:buSzPts val="1800"/>
              <a:buChar char="●"/>
            </a:pPr>
            <a:r>
              <a:rPr lang="cs"/>
              <a:t>Cryo-electron microscopy (cryoEM)</a:t>
            </a:r>
            <a:endParaRPr/>
          </a:p>
        </p:txBody>
      </p:sp>
      <p:sp>
        <p:nvSpPr>
          <p:cNvPr id="243" name="Google Shape;243;p35"/>
          <p:cNvSpPr txBox="1"/>
          <p:nvPr>
            <p:ph type="title"/>
          </p:nvPr>
        </p:nvSpPr>
        <p:spPr>
          <a:xfrm>
            <a:off x="311700" y="2926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A Hitchhiker's guide through the bio-image analysis software universe</a:t>
            </a:r>
            <a:endParaRPr/>
          </a:p>
        </p:txBody>
      </p:sp>
      <p:sp>
        <p:nvSpPr>
          <p:cNvPr id="244" name="Google Shape;244;p35"/>
          <p:cNvSpPr txBox="1"/>
          <p:nvPr>
            <p:ph idx="1" type="body"/>
          </p:nvPr>
        </p:nvSpPr>
        <p:spPr>
          <a:xfrm>
            <a:off x="311700" y="4688500"/>
            <a:ext cx="8520600" cy="337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SzPts val="275"/>
              <a:buNone/>
            </a:pPr>
            <a:r>
              <a:rPr lang="cs" sz="850"/>
              <a:t>Haase, R., Fazeli, E., Legland, D., Doube, M., Culley, S., Belevich, I., Jokitalo, E., Schorb, M., Klemm, A. and Tischer, C. (2022), </a:t>
            </a:r>
            <a:r>
              <a:rPr b="1" lang="cs" sz="850"/>
              <a:t>A Hitchhiker's guide through the bio-image analysis software universe</a:t>
            </a:r>
            <a:r>
              <a:rPr lang="cs" sz="850"/>
              <a:t>. FEBS Lett, 596: 2472-2485. </a:t>
            </a:r>
            <a:r>
              <a:rPr lang="cs" sz="850" u="sng">
                <a:solidFill>
                  <a:schemeClr val="hlink"/>
                </a:solidFill>
                <a:hlinkClick r:id="rId3"/>
              </a:rPr>
              <a:t>https://doi.org/10.1002/1873-3468.14451</a:t>
            </a:r>
            <a:endParaRPr sz="85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microscopyDB</a:t>
            </a:r>
            <a:endParaRPr/>
          </a:p>
        </p:txBody>
      </p:sp>
      <p:sp>
        <p:nvSpPr>
          <p:cNvPr id="250" name="Google Shape;250;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cs"/>
              <a:t>MicroscopyDB does not store the microscopy-related content itself. Instead, </a:t>
            </a:r>
            <a:r>
              <a:rPr b="1" lang="cs"/>
              <a:t>it contains links to existing online microscopy resources</a:t>
            </a:r>
            <a:r>
              <a:rPr lang="cs"/>
              <a:t> (educational materials, jobs etc.). It has several advantages:</a:t>
            </a:r>
            <a:endParaRPr/>
          </a:p>
          <a:p>
            <a:pPr indent="-342900" lvl="0" marL="457200" rtl="0" algn="l">
              <a:spcBef>
                <a:spcPts val="1200"/>
              </a:spcBef>
              <a:spcAft>
                <a:spcPts val="0"/>
              </a:spcAft>
              <a:buSzPts val="1800"/>
              <a:buChar char="●"/>
            </a:pPr>
            <a:r>
              <a:rPr b="1" lang="cs"/>
              <a:t>sharing</a:t>
            </a:r>
            <a:r>
              <a:rPr lang="cs"/>
              <a:t> a </a:t>
            </a:r>
            <a:r>
              <a:rPr b="1" lang="cs"/>
              <a:t>job</a:t>
            </a:r>
            <a:r>
              <a:rPr lang="cs"/>
              <a:t>, </a:t>
            </a:r>
            <a:r>
              <a:rPr b="1" lang="cs"/>
              <a:t>event </a:t>
            </a:r>
            <a:r>
              <a:rPr lang="cs"/>
              <a:t>or </a:t>
            </a:r>
            <a:r>
              <a:rPr b="1" lang="cs"/>
              <a:t>other online resource</a:t>
            </a:r>
            <a:r>
              <a:rPr lang="cs"/>
              <a:t> only requires one submission to MicroscopyDB and then it </a:t>
            </a:r>
            <a:r>
              <a:rPr b="1" lang="cs"/>
              <a:t>appears on multiple partner community websites</a:t>
            </a:r>
            <a:endParaRPr b="1"/>
          </a:p>
          <a:p>
            <a:pPr indent="-342900" lvl="0" marL="457200" rtl="0" algn="l">
              <a:spcBef>
                <a:spcPts val="0"/>
              </a:spcBef>
              <a:spcAft>
                <a:spcPts val="0"/>
              </a:spcAft>
              <a:buSzPts val="1800"/>
              <a:buChar char="●"/>
            </a:pPr>
            <a:r>
              <a:rPr lang="cs"/>
              <a:t>it </a:t>
            </a:r>
            <a:r>
              <a:rPr b="1" lang="cs"/>
              <a:t>channels visitors</a:t>
            </a:r>
            <a:r>
              <a:rPr lang="cs"/>
              <a:t> to partner website for the searchable content</a:t>
            </a:r>
            <a:endParaRPr/>
          </a:p>
          <a:p>
            <a:pPr indent="-342900" lvl="0" marL="457200" rtl="0" algn="l">
              <a:spcBef>
                <a:spcPts val="0"/>
              </a:spcBef>
              <a:spcAft>
                <a:spcPts val="0"/>
              </a:spcAft>
              <a:buSzPts val="1800"/>
              <a:buChar char="●"/>
            </a:pPr>
            <a:r>
              <a:rPr lang="cs"/>
              <a:t>it </a:t>
            </a:r>
            <a:r>
              <a:rPr b="1" lang="cs"/>
              <a:t>avoids duplication</a:t>
            </a:r>
            <a:r>
              <a:rPr lang="cs"/>
              <a:t> and helps visitors find relevant information – a one-stop shop for all levels of microscopy user</a:t>
            </a:r>
            <a:endParaRPr/>
          </a:p>
        </p:txBody>
      </p:sp>
      <p:pic>
        <p:nvPicPr>
          <p:cNvPr id="251" name="Google Shape;251;p36"/>
          <p:cNvPicPr preferRelativeResize="0"/>
          <p:nvPr/>
        </p:nvPicPr>
        <p:blipFill rotWithShape="1">
          <a:blip r:embed="rId3">
            <a:alphaModFix/>
          </a:blip>
          <a:srcRect b="0" l="34434" r="0" t="0"/>
          <a:stretch/>
        </p:blipFill>
        <p:spPr>
          <a:xfrm>
            <a:off x="5520250" y="302300"/>
            <a:ext cx="3312050" cy="4841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AI4LIFE</a:t>
            </a:r>
            <a:endParaRPr/>
          </a:p>
        </p:txBody>
      </p:sp>
      <p:sp>
        <p:nvSpPr>
          <p:cNvPr id="257" name="Google Shape;257;p3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cs"/>
              <a:t>The goal of AI4Life is to radically </a:t>
            </a:r>
            <a:r>
              <a:rPr b="1" lang="cs"/>
              <a:t>reduce </a:t>
            </a:r>
            <a:r>
              <a:rPr lang="cs"/>
              <a:t>the </a:t>
            </a:r>
            <a:r>
              <a:rPr b="1" lang="cs"/>
              <a:t>disparity between the theoretical applicability and the practical use</a:t>
            </a:r>
            <a:r>
              <a:rPr lang="cs"/>
              <a:t> in life sciences </a:t>
            </a:r>
            <a:r>
              <a:rPr b="1" lang="cs"/>
              <a:t>of</a:t>
            </a:r>
            <a:r>
              <a:rPr lang="cs"/>
              <a:t> state-of-the-art </a:t>
            </a:r>
            <a:r>
              <a:rPr b="1" lang="cs"/>
              <a:t>AI-based image analysis methods</a:t>
            </a:r>
            <a:r>
              <a:rPr lang="cs"/>
              <a:t>. </a:t>
            </a:r>
            <a:endParaRPr/>
          </a:p>
          <a:p>
            <a:pPr indent="0" lvl="0" marL="0" rtl="0" algn="l">
              <a:spcBef>
                <a:spcPts val="1200"/>
              </a:spcBef>
              <a:spcAft>
                <a:spcPts val="1200"/>
              </a:spcAft>
              <a:buNone/>
            </a:pPr>
            <a:r>
              <a:rPr lang="cs"/>
              <a:t>AI4Life will bridge the gap between two rapidly developing fields: </a:t>
            </a:r>
            <a:r>
              <a:rPr b="1" lang="cs"/>
              <a:t>AI method development, and biological imaging</a:t>
            </a:r>
            <a:r>
              <a:rPr lang="cs"/>
              <a:t>; providing urgently needed services through the European trans-national and virtual access infrastructures.</a:t>
            </a:r>
            <a:endParaRPr/>
          </a:p>
        </p:txBody>
      </p:sp>
      <p:sp>
        <p:nvSpPr>
          <p:cNvPr id="258" name="Google Shape;258;p37"/>
          <p:cNvSpPr/>
          <p:nvPr/>
        </p:nvSpPr>
        <p:spPr>
          <a:xfrm>
            <a:off x="6377025" y="361300"/>
            <a:ext cx="2313000" cy="8514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259" name="Google Shape;259;p37"/>
          <p:cNvPicPr preferRelativeResize="0"/>
          <p:nvPr/>
        </p:nvPicPr>
        <p:blipFill>
          <a:blip r:embed="rId3">
            <a:alphaModFix/>
          </a:blip>
          <a:stretch>
            <a:fillRect/>
          </a:stretch>
        </p:blipFill>
        <p:spPr>
          <a:xfrm>
            <a:off x="6038200" y="136919"/>
            <a:ext cx="2935626" cy="13569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AI4LIFE - BioImage Model Zoo</a:t>
            </a:r>
            <a:endParaRPr/>
          </a:p>
        </p:txBody>
      </p:sp>
      <p:sp>
        <p:nvSpPr>
          <p:cNvPr id="265" name="Google Shape;265;p3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Clr>
                <a:schemeClr val="dk1"/>
              </a:buClr>
              <a:buSzPct val="61111"/>
              <a:buFont typeface="Arial"/>
              <a:buNone/>
            </a:pPr>
            <a:r>
              <a:rPr lang="cs"/>
              <a:t>FOR LIFE SCIENTISTS: Use our models and methods on your data</a:t>
            </a:r>
            <a:endParaRPr/>
          </a:p>
          <a:p>
            <a:pPr indent="0" lvl="0" marL="0" rtl="0" algn="l">
              <a:spcBef>
                <a:spcPts val="1200"/>
              </a:spcBef>
              <a:spcAft>
                <a:spcPts val="0"/>
              </a:spcAft>
              <a:buNone/>
            </a:pPr>
            <a:r>
              <a:rPr lang="cs"/>
              <a:t>FOR COMPUTER SCIENTISTS: Share your models with the world</a:t>
            </a:r>
            <a:endParaRPr/>
          </a:p>
          <a:p>
            <a:pPr indent="0" lvl="0" marL="0" rtl="0" algn="l">
              <a:spcBef>
                <a:spcPts val="1200"/>
              </a:spcBef>
              <a:spcAft>
                <a:spcPts val="0"/>
              </a:spcAft>
              <a:buNone/>
            </a:pPr>
            <a:r>
              <a:rPr lang="cs"/>
              <a:t>OPPORTUNITIES FOR THE IMAGING SCIENTISTS: To support our users, regular and targeted training events are organised in the form of workshops and seminars on usability of our services as well as its general driving principles.</a:t>
            </a:r>
            <a:endParaRPr/>
          </a:p>
          <a:p>
            <a:pPr indent="0" lvl="0" marL="0" rtl="0" algn="l">
              <a:spcBef>
                <a:spcPts val="1200"/>
              </a:spcBef>
              <a:spcAft>
                <a:spcPts val="0"/>
              </a:spcAft>
              <a:buNone/>
            </a:pPr>
            <a:r>
              <a:t/>
            </a:r>
            <a:endParaRPr/>
          </a:p>
          <a:p>
            <a:pPr indent="457200" lvl="0" marL="457200" rtl="0" algn="l">
              <a:spcBef>
                <a:spcPts val="1200"/>
              </a:spcBef>
              <a:spcAft>
                <a:spcPts val="0"/>
              </a:spcAft>
              <a:buNone/>
            </a:pPr>
            <a:r>
              <a:rPr b="1" lang="cs"/>
              <a:t>BioImage Model Zoo</a:t>
            </a:r>
            <a:r>
              <a:rPr lang="cs"/>
              <a:t>: BioImage.IO</a:t>
            </a:r>
            <a:endParaRPr/>
          </a:p>
          <a:p>
            <a:pPr indent="0" lvl="0" marL="0" rtl="0" algn="l">
              <a:spcBef>
                <a:spcPts val="1200"/>
              </a:spcBef>
              <a:spcAft>
                <a:spcPts val="1200"/>
              </a:spcAft>
              <a:buNone/>
            </a:pPr>
            <a:r>
              <a:rPr lang="cs"/>
              <a:t>Advanced AI models </a:t>
            </a:r>
            <a:r>
              <a:rPr b="1" lang="cs"/>
              <a:t>in one-click</a:t>
            </a:r>
            <a:r>
              <a:rPr lang="cs"/>
              <a:t>, Integrated with Fiji, ilastik, ImJoy and more, Try model instantly with </a:t>
            </a:r>
            <a:r>
              <a:rPr b="1" lang="cs"/>
              <a:t>BioEngine</a:t>
            </a:r>
            <a:r>
              <a:rPr lang="cs"/>
              <a:t>, Contribute your models via Github, </a:t>
            </a:r>
            <a:r>
              <a:rPr b="1" lang="cs"/>
              <a:t>Link models to datasets</a:t>
            </a:r>
            <a:r>
              <a:rPr lang="cs"/>
              <a:t> </a:t>
            </a:r>
            <a:r>
              <a:rPr b="1" lang="cs"/>
              <a:t>and applications</a:t>
            </a:r>
            <a:r>
              <a:rPr lang="cs"/>
              <a:t>.</a:t>
            </a:r>
            <a:endParaRPr/>
          </a:p>
        </p:txBody>
      </p:sp>
      <p:sp>
        <p:nvSpPr>
          <p:cNvPr id="266" name="Google Shape;266;p38"/>
          <p:cNvSpPr/>
          <p:nvPr/>
        </p:nvSpPr>
        <p:spPr>
          <a:xfrm>
            <a:off x="6377025" y="361300"/>
            <a:ext cx="2313000" cy="8514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267" name="Google Shape;267;p38"/>
          <p:cNvPicPr preferRelativeResize="0"/>
          <p:nvPr/>
        </p:nvPicPr>
        <p:blipFill>
          <a:blip r:embed="rId3">
            <a:alphaModFix/>
          </a:blip>
          <a:stretch>
            <a:fillRect/>
          </a:stretch>
        </p:blipFill>
        <p:spPr>
          <a:xfrm>
            <a:off x="6038200" y="136919"/>
            <a:ext cx="2935626" cy="1356950"/>
          </a:xfrm>
          <a:prstGeom prst="rect">
            <a:avLst/>
          </a:prstGeom>
          <a:noFill/>
          <a:ln>
            <a:noFill/>
          </a:ln>
        </p:spPr>
      </p:pic>
      <p:pic>
        <p:nvPicPr>
          <p:cNvPr id="268" name="Google Shape;268;p38"/>
          <p:cNvPicPr preferRelativeResize="0"/>
          <p:nvPr/>
        </p:nvPicPr>
        <p:blipFill>
          <a:blip r:embed="rId4">
            <a:alphaModFix/>
          </a:blip>
          <a:stretch>
            <a:fillRect/>
          </a:stretch>
        </p:blipFill>
        <p:spPr>
          <a:xfrm>
            <a:off x="434216" y="2914591"/>
            <a:ext cx="694650" cy="7039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pic>
        <p:nvPicPr>
          <p:cNvPr id="273" name="Google Shape;273;p39"/>
          <p:cNvPicPr preferRelativeResize="0"/>
          <p:nvPr/>
        </p:nvPicPr>
        <p:blipFill>
          <a:blip r:embed="rId3">
            <a:alphaModFix/>
          </a:blip>
          <a:stretch>
            <a:fillRect/>
          </a:stretch>
        </p:blipFill>
        <p:spPr>
          <a:xfrm>
            <a:off x="7378875" y="283925"/>
            <a:ext cx="1528750" cy="733800"/>
          </a:xfrm>
          <a:prstGeom prst="rect">
            <a:avLst/>
          </a:prstGeom>
          <a:noFill/>
          <a:ln>
            <a:noFill/>
          </a:ln>
        </p:spPr>
      </p:pic>
      <p:sp>
        <p:nvSpPr>
          <p:cNvPr id="274" name="Google Shape;274;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EMBL Bioimage ANalysis Desktop (BAND)</a:t>
            </a:r>
            <a:endParaRPr/>
          </a:p>
        </p:txBody>
      </p:sp>
      <p:sp>
        <p:nvSpPr>
          <p:cNvPr id="275" name="Google Shape;275;p3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cs"/>
              <a:t>C</a:t>
            </a:r>
            <a:r>
              <a:rPr b="1" lang="cs"/>
              <a:t>loud based desktops</a:t>
            </a:r>
            <a:r>
              <a:rPr lang="cs"/>
              <a:t> accessible with a web browser from a</a:t>
            </a:r>
            <a:r>
              <a:rPr b="1" lang="cs"/>
              <a:t>nywhere with an internet connection</a:t>
            </a:r>
            <a:r>
              <a:rPr lang="cs"/>
              <a:t>.</a:t>
            </a:r>
            <a:endParaRPr/>
          </a:p>
          <a:p>
            <a:pPr indent="0" lvl="0" marL="0" rtl="0" algn="l">
              <a:spcBef>
                <a:spcPts val="1200"/>
              </a:spcBef>
              <a:spcAft>
                <a:spcPts val="0"/>
              </a:spcAft>
              <a:buClr>
                <a:schemeClr val="dk1"/>
              </a:buClr>
              <a:buSzPts val="1100"/>
              <a:buFont typeface="Arial"/>
              <a:buNone/>
            </a:pPr>
            <a:r>
              <a:rPr lang="cs"/>
              <a:t>Choose your desired configurations (CPUs, Memory, GPUs, Screen resolution, and desktop running time):</a:t>
            </a:r>
            <a:endParaRPr/>
          </a:p>
          <a:p>
            <a:pPr indent="-342900" lvl="0" marL="457200" rtl="0" algn="l">
              <a:spcBef>
                <a:spcPts val="1200"/>
              </a:spcBef>
              <a:spcAft>
                <a:spcPts val="0"/>
              </a:spcAft>
              <a:buSzPts val="1800"/>
              <a:buChar char="●"/>
            </a:pPr>
            <a:r>
              <a:rPr lang="cs"/>
              <a:t>Current limits per user (&lt;=28 CPUs, &lt;=128G RAM, &lt;=3 GPU, and &lt;=14days desktop lifetime)</a:t>
            </a:r>
            <a:endParaRPr/>
          </a:p>
          <a:p>
            <a:pPr indent="-342900" lvl="0" marL="457200" rtl="0" algn="l">
              <a:spcBef>
                <a:spcPts val="0"/>
              </a:spcBef>
              <a:spcAft>
                <a:spcPts val="0"/>
              </a:spcAft>
              <a:buSzPts val="1800"/>
              <a:buChar char="●"/>
            </a:pPr>
            <a:r>
              <a:rPr lang="cs"/>
              <a:t>Please only select what you need, and stop your desktop after use.</a:t>
            </a:r>
            <a:endParaRPr/>
          </a:p>
          <a:p>
            <a:pPr indent="0" lvl="0" marL="0" rtl="0" algn="l">
              <a:spcBef>
                <a:spcPts val="1200"/>
              </a:spcBef>
              <a:spcAft>
                <a:spcPts val="0"/>
              </a:spcAft>
              <a:buClr>
                <a:schemeClr val="dk1"/>
              </a:buClr>
              <a:buSzPts val="1100"/>
              <a:buFont typeface="Arial"/>
              <a:buNone/>
            </a:pPr>
            <a:r>
              <a:rPr b="1" lang="cs"/>
              <a:t>Software</a:t>
            </a:r>
            <a:r>
              <a:rPr lang="cs"/>
              <a:t>: FIJI, CellProfiler, </a:t>
            </a:r>
            <a:r>
              <a:rPr lang="cs"/>
              <a:t>Cellpose</a:t>
            </a:r>
            <a:r>
              <a:rPr lang="cs"/>
              <a:t>, Napari, QuPath, KNIME, OMERO and more</a:t>
            </a:r>
            <a:endParaRPr/>
          </a:p>
          <a:p>
            <a:pPr indent="0" lvl="0" marL="0" rtl="0" algn="l">
              <a:spcBef>
                <a:spcPts val="1200"/>
              </a:spcBef>
              <a:spcAft>
                <a:spcPts val="1200"/>
              </a:spcAft>
              <a:buNone/>
            </a:pPr>
            <a:r>
              <a:rPr b="1" lang="cs"/>
              <a:t>Test it yourself</a:t>
            </a:r>
            <a:r>
              <a:rPr lang="cs"/>
              <a:t>: </a:t>
            </a:r>
            <a:r>
              <a:rPr lang="cs" u="sng">
                <a:solidFill>
                  <a:schemeClr val="hlink"/>
                </a:solidFill>
                <a:hlinkClick r:id="rId4"/>
              </a:rPr>
              <a:t>https://band.embl.de/#/eosc-landingpage</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BIOP-desktop</a:t>
            </a:r>
            <a:endParaRPr/>
          </a:p>
        </p:txBody>
      </p:sp>
      <p:sp>
        <p:nvSpPr>
          <p:cNvPr id="281" name="Google Shape;281;p4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cs"/>
              <a:t>The BIOP-desktop is a Versioned Computer with software pre-installed and pre-configured so you can focus on your analysis (and not on the installation).</a:t>
            </a:r>
            <a:endParaRPr/>
          </a:p>
          <a:p>
            <a:pPr indent="0" lvl="0" marL="0" rtl="0" algn="l">
              <a:spcBef>
                <a:spcPts val="1200"/>
              </a:spcBef>
              <a:spcAft>
                <a:spcPts val="0"/>
              </a:spcAft>
              <a:buNone/>
            </a:pPr>
            <a:r>
              <a:rPr lang="cs"/>
              <a:t>The </a:t>
            </a:r>
            <a:r>
              <a:rPr lang="cs" u="sng">
                <a:solidFill>
                  <a:schemeClr val="hlink"/>
                </a:solidFill>
                <a:hlinkClick r:id="rId3"/>
              </a:rPr>
              <a:t>BIOP-desktop</a:t>
            </a:r>
            <a:r>
              <a:rPr lang="cs"/>
              <a:t> is:</a:t>
            </a:r>
            <a:endParaRPr/>
          </a:p>
          <a:p>
            <a:pPr indent="-342900" lvl="0" marL="457200" rtl="0" algn="l">
              <a:spcBef>
                <a:spcPts val="1200"/>
              </a:spcBef>
              <a:spcAft>
                <a:spcPts val="0"/>
              </a:spcAft>
              <a:buSzPts val="1800"/>
              <a:buChar char="●"/>
            </a:pPr>
            <a:r>
              <a:rPr b="1" lang="cs"/>
              <a:t>Developper Point of View</a:t>
            </a:r>
            <a:r>
              <a:rPr lang="cs"/>
              <a:t>: a Docker image that you can build using multi-stage</a:t>
            </a:r>
            <a:endParaRPr/>
          </a:p>
          <a:p>
            <a:pPr indent="-342900" lvl="0" marL="457200" rtl="0" algn="l">
              <a:spcBef>
                <a:spcPts val="0"/>
              </a:spcBef>
              <a:spcAft>
                <a:spcPts val="0"/>
              </a:spcAft>
              <a:buSzPts val="1800"/>
              <a:buChar char="●"/>
            </a:pPr>
            <a:r>
              <a:rPr b="1" lang="cs"/>
              <a:t>IT Point of View</a:t>
            </a:r>
            <a:r>
              <a:rPr lang="cs"/>
              <a:t>: a Docker image that you can simply pull and run</a:t>
            </a:r>
            <a:endParaRPr/>
          </a:p>
          <a:p>
            <a:pPr indent="-342900" lvl="0" marL="457200" rtl="0" algn="l">
              <a:spcBef>
                <a:spcPts val="0"/>
              </a:spcBef>
              <a:spcAft>
                <a:spcPts val="0"/>
              </a:spcAft>
              <a:buSzPts val="1800"/>
              <a:buChar char="●"/>
            </a:pPr>
            <a:r>
              <a:rPr b="1" lang="cs"/>
              <a:t>Users Point of View</a:t>
            </a:r>
            <a:r>
              <a:rPr lang="cs"/>
              <a:t>: a Computer with “everything” installed and running!</a:t>
            </a:r>
            <a:endParaRPr/>
          </a:p>
          <a:p>
            <a:pPr indent="0" lvl="0" marL="0" rtl="0" algn="l">
              <a:spcBef>
                <a:spcPts val="1200"/>
              </a:spcBef>
              <a:spcAft>
                <a:spcPts val="0"/>
              </a:spcAft>
              <a:buNone/>
            </a:pPr>
            <a:r>
              <a:rPr lang="cs"/>
              <a:t>Fiji, Cellprofiler, Cellpose, devbio-napari, Ilastik, Qupath, EMPanADA, Stardist, …</a:t>
            </a:r>
            <a:endParaRPr/>
          </a:p>
          <a:p>
            <a:pPr indent="0" lvl="0" marL="0" rtl="0" algn="l">
              <a:spcBef>
                <a:spcPts val="1200"/>
              </a:spcBef>
              <a:spcAft>
                <a:spcPts val="1200"/>
              </a:spcAft>
              <a:buNone/>
            </a:pPr>
            <a:r>
              <a:rPr lang="cs"/>
              <a:t>Explore details on </a:t>
            </a:r>
            <a:r>
              <a:rPr lang="cs" u="sng">
                <a:solidFill>
                  <a:schemeClr val="hlink"/>
                </a:solidFill>
                <a:hlinkClick r:id="rId4"/>
              </a:rPr>
              <a:t>Image.SC</a:t>
            </a:r>
            <a:endParaRPr/>
          </a:p>
        </p:txBody>
      </p:sp>
      <p:pic>
        <p:nvPicPr>
          <p:cNvPr id="282" name="Google Shape;282;p40"/>
          <p:cNvPicPr preferRelativeResize="0"/>
          <p:nvPr/>
        </p:nvPicPr>
        <p:blipFill>
          <a:blip r:embed="rId5">
            <a:alphaModFix/>
          </a:blip>
          <a:stretch>
            <a:fillRect/>
          </a:stretch>
        </p:blipFill>
        <p:spPr>
          <a:xfrm>
            <a:off x="7490975" y="283925"/>
            <a:ext cx="1304551" cy="7338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41"/>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cs"/>
              <a:t>Collaborations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4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Goal of Collaboration</a:t>
            </a:r>
            <a:endParaRPr/>
          </a:p>
        </p:txBody>
      </p:sp>
      <p:sp>
        <p:nvSpPr>
          <p:cNvPr id="293" name="Google Shape;293;p4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cs" sz="1800"/>
              <a:t>Consultations</a:t>
            </a:r>
            <a:endParaRPr sz="1800"/>
          </a:p>
          <a:p>
            <a:pPr indent="-334327" lvl="1" marL="914400" rtl="0" algn="l">
              <a:spcBef>
                <a:spcPts val="0"/>
              </a:spcBef>
              <a:spcAft>
                <a:spcPts val="0"/>
              </a:spcAft>
              <a:buSzPct val="100000"/>
              <a:buChar char="○"/>
            </a:pPr>
            <a:r>
              <a:rPr lang="cs" sz="1800"/>
              <a:t>Knowledge exchange</a:t>
            </a:r>
            <a:endParaRPr sz="1800"/>
          </a:p>
          <a:p>
            <a:pPr indent="-334327" lvl="1" marL="914400" rtl="0" algn="l">
              <a:spcBef>
                <a:spcPts val="0"/>
              </a:spcBef>
              <a:spcAft>
                <a:spcPts val="0"/>
              </a:spcAft>
              <a:buSzPct val="100000"/>
              <a:buChar char="○"/>
            </a:pPr>
            <a:r>
              <a:rPr lang="cs" sz="1800"/>
              <a:t>Experience exchange</a:t>
            </a:r>
            <a:endParaRPr sz="1800"/>
          </a:p>
          <a:p>
            <a:pPr indent="-334327" lvl="1" marL="914400" rtl="0" algn="l">
              <a:spcBef>
                <a:spcPts val="0"/>
              </a:spcBef>
              <a:spcAft>
                <a:spcPts val="0"/>
              </a:spcAft>
              <a:buSzPct val="100000"/>
              <a:buChar char="○"/>
            </a:pPr>
            <a:r>
              <a:rPr lang="cs" sz="1800"/>
              <a:t>Tools/Workflows</a:t>
            </a:r>
            <a:endParaRPr sz="1800"/>
          </a:p>
          <a:p>
            <a:pPr indent="-334327" lvl="0" marL="457200" rtl="0" algn="l">
              <a:spcBef>
                <a:spcPts val="0"/>
              </a:spcBef>
              <a:spcAft>
                <a:spcPts val="0"/>
              </a:spcAft>
              <a:buSzPct val="100000"/>
              <a:buChar char="●"/>
            </a:pPr>
            <a:r>
              <a:rPr lang="cs" sz="1800"/>
              <a:t>Service</a:t>
            </a:r>
            <a:endParaRPr sz="1800"/>
          </a:p>
          <a:p>
            <a:pPr indent="-334327" lvl="1" marL="914400" rtl="0" algn="l">
              <a:spcBef>
                <a:spcPts val="0"/>
              </a:spcBef>
              <a:spcAft>
                <a:spcPts val="0"/>
              </a:spcAft>
              <a:buSzPct val="100000"/>
              <a:buChar char="○"/>
            </a:pPr>
            <a:r>
              <a:rPr lang="cs" sz="1800"/>
              <a:t>BioImage Analysis</a:t>
            </a:r>
            <a:endParaRPr sz="1800"/>
          </a:p>
          <a:p>
            <a:pPr indent="-334327" lvl="1" marL="914400" rtl="0" algn="l">
              <a:spcBef>
                <a:spcPts val="0"/>
              </a:spcBef>
              <a:spcAft>
                <a:spcPts val="0"/>
              </a:spcAft>
              <a:buSzPct val="100000"/>
              <a:buChar char="○"/>
            </a:pPr>
            <a:r>
              <a:rPr lang="cs" sz="1800"/>
              <a:t>Code writing</a:t>
            </a:r>
            <a:endParaRPr sz="1800"/>
          </a:p>
          <a:p>
            <a:pPr indent="-334327" lvl="1" marL="914400" rtl="0" algn="l">
              <a:spcBef>
                <a:spcPts val="0"/>
              </a:spcBef>
              <a:spcAft>
                <a:spcPts val="0"/>
              </a:spcAft>
              <a:buSzPct val="100000"/>
              <a:buChar char="○"/>
            </a:pPr>
            <a:r>
              <a:rPr lang="cs" sz="1800"/>
              <a:t>Consultation/Reviews</a:t>
            </a:r>
            <a:endParaRPr sz="1800"/>
          </a:p>
          <a:p>
            <a:pPr indent="-334327" lvl="0" marL="457200" rtl="0" algn="l">
              <a:spcBef>
                <a:spcPts val="0"/>
              </a:spcBef>
              <a:spcAft>
                <a:spcPts val="0"/>
              </a:spcAft>
              <a:buSzPct val="100000"/>
              <a:buChar char="●"/>
            </a:pPr>
            <a:r>
              <a:rPr lang="cs" sz="1800"/>
              <a:t>Teaching</a:t>
            </a:r>
            <a:endParaRPr sz="1800"/>
          </a:p>
          <a:p>
            <a:pPr indent="-334327" lvl="1" marL="914400" rtl="0" algn="l">
              <a:spcBef>
                <a:spcPts val="0"/>
              </a:spcBef>
              <a:spcAft>
                <a:spcPts val="0"/>
              </a:spcAft>
              <a:buSzPct val="100000"/>
              <a:buChar char="○"/>
            </a:pPr>
            <a:r>
              <a:rPr lang="cs" sz="1800"/>
              <a:t>Learning tools/workflows</a:t>
            </a:r>
            <a:endParaRPr sz="1800"/>
          </a:p>
          <a:p>
            <a:pPr indent="-334327" lvl="1" marL="914400" rtl="0" algn="l">
              <a:spcBef>
                <a:spcPts val="0"/>
              </a:spcBef>
              <a:spcAft>
                <a:spcPts val="0"/>
              </a:spcAft>
              <a:buSzPct val="100000"/>
              <a:buChar char="○"/>
            </a:pPr>
            <a:r>
              <a:rPr lang="cs" sz="1800"/>
              <a:t>Groups or individuals</a:t>
            </a:r>
            <a:endParaRPr sz="1800"/>
          </a:p>
          <a:p>
            <a:pPr indent="0" lvl="0" marL="0" rtl="0" algn="l">
              <a:spcBef>
                <a:spcPts val="1200"/>
              </a:spcBef>
              <a:spcAft>
                <a:spcPts val="1200"/>
              </a:spcAft>
              <a:buNone/>
            </a:pPr>
            <a:r>
              <a:t/>
            </a:r>
            <a:endParaRPr sz="1800"/>
          </a:p>
        </p:txBody>
      </p:sp>
      <p:sp>
        <p:nvSpPr>
          <p:cNvPr id="294" name="Google Shape;294;p42"/>
          <p:cNvSpPr txBox="1"/>
          <p:nvPr>
            <p:ph idx="4294967295"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cs" sz="1800"/>
              <a:t>Job Shadowing!</a:t>
            </a:r>
            <a:endParaRPr sz="1800"/>
          </a:p>
          <a:p>
            <a:pPr indent="0" lvl="0" marL="0" rtl="0" algn="l">
              <a:spcBef>
                <a:spcPts val="1200"/>
              </a:spcBef>
              <a:spcAft>
                <a:spcPts val="0"/>
              </a:spcAft>
              <a:buClr>
                <a:schemeClr val="dk1"/>
              </a:buClr>
              <a:buSzPts val="1100"/>
              <a:buFont typeface="Arial"/>
              <a:buNone/>
            </a:pPr>
            <a:r>
              <a:rPr lang="cs" sz="1800"/>
              <a:t>Grants, travel exchanges or even communities provides support for job shadowing.</a:t>
            </a:r>
            <a:endParaRPr sz="1800"/>
          </a:p>
          <a:p>
            <a:pPr indent="0" lvl="0" marL="0" rtl="0" algn="l">
              <a:spcBef>
                <a:spcPts val="1200"/>
              </a:spcBef>
              <a:spcAft>
                <a:spcPts val="1200"/>
              </a:spcAft>
              <a:buClr>
                <a:schemeClr val="dk1"/>
              </a:buClr>
              <a:buSzPts val="1100"/>
              <a:buFont typeface="Arial"/>
              <a:buNone/>
            </a:pPr>
            <a:r>
              <a:rPr b="1" lang="cs" sz="1800"/>
              <a:t>Benefit is having dedicated time to specific task.</a:t>
            </a:r>
            <a:endParaRPr b="1" sz="1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BioImage Analysis?</a:t>
            </a:r>
            <a:endParaRPr/>
          </a:p>
        </p:txBody>
      </p:sp>
      <p:sp>
        <p:nvSpPr>
          <p:cNvPr id="83" name="Google Shape;83;p16"/>
          <p:cNvSpPr txBox="1"/>
          <p:nvPr>
            <p:ph idx="1" type="body"/>
          </p:nvPr>
        </p:nvSpPr>
        <p:spPr>
          <a:xfrm>
            <a:off x="311700" y="1152475"/>
            <a:ext cx="42603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1" lang="cs" sz="1700"/>
              <a:t>Image Analysis?</a:t>
            </a:r>
            <a:br>
              <a:rPr b="1" lang="cs" sz="1700"/>
            </a:br>
            <a:r>
              <a:rPr lang="cs" sz="1600"/>
              <a:t>Image analysis (also known as “computer vision” or image recognition) is the ability of computers to </a:t>
            </a:r>
            <a:r>
              <a:rPr b="1" lang="cs" sz="1600"/>
              <a:t>recognize attributes</a:t>
            </a:r>
            <a:r>
              <a:rPr lang="cs" sz="1600"/>
              <a:t> within an image.</a:t>
            </a:r>
            <a:endParaRPr sz="1600"/>
          </a:p>
        </p:txBody>
      </p:sp>
      <p:sp>
        <p:nvSpPr>
          <p:cNvPr id="84" name="Google Shape;84;p16"/>
          <p:cNvSpPr txBox="1"/>
          <p:nvPr>
            <p:ph idx="4294967295"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1" lang="cs" sz="1700"/>
              <a:t>BioImage Analysis?</a:t>
            </a:r>
            <a:br>
              <a:rPr b="1" lang="cs" sz="1700"/>
            </a:br>
            <a:r>
              <a:rPr lang="cs" sz="1600"/>
              <a:t>Understanding and quantifying microscopy, medical or any other calibrated image data. </a:t>
            </a:r>
            <a:endParaRPr sz="1600"/>
          </a:p>
        </p:txBody>
      </p:sp>
      <p:pic>
        <p:nvPicPr>
          <p:cNvPr id="85" name="Google Shape;85;p16"/>
          <p:cNvPicPr preferRelativeResize="0"/>
          <p:nvPr/>
        </p:nvPicPr>
        <p:blipFill rotWithShape="1">
          <a:blip r:embed="rId3">
            <a:alphaModFix/>
          </a:blip>
          <a:srcRect b="0" l="0" r="45905" t="0"/>
          <a:stretch/>
        </p:blipFill>
        <p:spPr>
          <a:xfrm>
            <a:off x="4929828" y="2363475"/>
            <a:ext cx="1709950" cy="2856225"/>
          </a:xfrm>
          <a:prstGeom prst="rect">
            <a:avLst/>
          </a:prstGeom>
          <a:noFill/>
          <a:ln>
            <a:noFill/>
          </a:ln>
        </p:spPr>
      </p:pic>
      <p:pic>
        <p:nvPicPr>
          <p:cNvPr id="86" name="Google Shape;86;p16"/>
          <p:cNvPicPr preferRelativeResize="0"/>
          <p:nvPr/>
        </p:nvPicPr>
        <p:blipFill>
          <a:blip r:embed="rId4">
            <a:alphaModFix/>
          </a:blip>
          <a:stretch>
            <a:fillRect/>
          </a:stretch>
        </p:blipFill>
        <p:spPr>
          <a:xfrm>
            <a:off x="731113" y="2854659"/>
            <a:ext cx="3161076" cy="1865035"/>
          </a:xfrm>
          <a:prstGeom prst="rect">
            <a:avLst/>
          </a:prstGeom>
          <a:noFill/>
          <a:ln>
            <a:noFill/>
          </a:ln>
        </p:spPr>
      </p:pic>
      <p:sp>
        <p:nvSpPr>
          <p:cNvPr id="87" name="Google Shape;87;p16"/>
          <p:cNvSpPr txBox="1"/>
          <p:nvPr/>
        </p:nvSpPr>
        <p:spPr>
          <a:xfrm>
            <a:off x="6804350" y="2571750"/>
            <a:ext cx="2239500" cy="2501100"/>
          </a:xfrm>
          <a:prstGeom prst="rect">
            <a:avLst/>
          </a:prstGeom>
          <a:noFill/>
          <a:ln>
            <a:noFill/>
          </a:ln>
        </p:spPr>
        <p:txBody>
          <a:bodyPr anchorCtr="0" anchor="t" bIns="91425" lIns="91425" spcFirstLastPara="1" rIns="91425" wrap="square" tIns="91425">
            <a:noAutofit/>
          </a:bodyPr>
          <a:lstStyle/>
          <a:p>
            <a:pPr indent="-317500" lvl="0" marL="457200" rtl="0" algn="l">
              <a:lnSpc>
                <a:spcPct val="200000"/>
              </a:lnSpc>
              <a:spcBef>
                <a:spcPts val="0"/>
              </a:spcBef>
              <a:spcAft>
                <a:spcPts val="0"/>
              </a:spcAft>
              <a:buSzPts val="1400"/>
              <a:buChar char="●"/>
            </a:pPr>
            <a:r>
              <a:rPr lang="cs"/>
              <a:t>Objective</a:t>
            </a:r>
            <a:endParaRPr/>
          </a:p>
          <a:p>
            <a:pPr indent="-317500" lvl="0" marL="457200" rtl="0" algn="l">
              <a:lnSpc>
                <a:spcPct val="200000"/>
              </a:lnSpc>
              <a:spcBef>
                <a:spcPts val="0"/>
              </a:spcBef>
              <a:spcAft>
                <a:spcPts val="0"/>
              </a:spcAft>
              <a:buSzPts val="1400"/>
              <a:buChar char="●"/>
            </a:pPr>
            <a:r>
              <a:rPr lang="cs"/>
              <a:t>Reliable</a:t>
            </a:r>
            <a:endParaRPr/>
          </a:p>
          <a:p>
            <a:pPr indent="-317500" lvl="0" marL="457200" rtl="0" algn="l">
              <a:lnSpc>
                <a:spcPct val="200000"/>
              </a:lnSpc>
              <a:spcBef>
                <a:spcPts val="0"/>
              </a:spcBef>
              <a:spcAft>
                <a:spcPts val="0"/>
              </a:spcAft>
              <a:buSzPts val="1400"/>
              <a:buChar char="●"/>
            </a:pPr>
            <a:r>
              <a:rPr lang="cs"/>
              <a:t>Reproducible</a:t>
            </a:r>
            <a:endParaRPr/>
          </a:p>
          <a:p>
            <a:pPr indent="-317500" lvl="0" marL="457200" rtl="0" algn="l">
              <a:lnSpc>
                <a:spcPct val="200000"/>
              </a:lnSpc>
              <a:spcBef>
                <a:spcPts val="0"/>
              </a:spcBef>
              <a:spcAft>
                <a:spcPts val="0"/>
              </a:spcAft>
              <a:buSzPts val="1400"/>
              <a:buChar char="●"/>
            </a:pPr>
            <a:r>
              <a:rPr lang="cs"/>
              <a:t>Replicable</a:t>
            </a:r>
            <a:endParaRPr/>
          </a:p>
          <a:p>
            <a:pPr indent="-317500" lvl="0" marL="457200" rtl="0" algn="l">
              <a:lnSpc>
                <a:spcPct val="200000"/>
              </a:lnSpc>
              <a:spcBef>
                <a:spcPts val="0"/>
              </a:spcBef>
              <a:spcAft>
                <a:spcPts val="0"/>
              </a:spcAft>
              <a:buSzPts val="1400"/>
              <a:buChar char="●"/>
            </a:pPr>
            <a:r>
              <a:rPr lang="cs"/>
              <a:t>Repeatable</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Core Facilities or Groups</a:t>
            </a:r>
            <a:endParaRPr/>
          </a:p>
        </p:txBody>
      </p:sp>
      <p:sp>
        <p:nvSpPr>
          <p:cNvPr id="300" name="Google Shape;300;p4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cs"/>
              <a:t>N</a:t>
            </a:r>
            <a:r>
              <a:rPr lang="cs"/>
              <a:t>aming goes along ‘</a:t>
            </a:r>
            <a:r>
              <a:rPr b="1" i="1" lang="cs"/>
              <a:t>bioimage analysis core-facility</a:t>
            </a:r>
            <a:r>
              <a:rPr lang="cs"/>
              <a:t>’, ‘</a:t>
            </a:r>
            <a:r>
              <a:rPr b="1" i="1" lang="cs"/>
              <a:t>bioimage analysis hub</a:t>
            </a:r>
            <a:r>
              <a:rPr lang="cs"/>
              <a:t>’ or ‘</a:t>
            </a:r>
            <a:r>
              <a:rPr b="1" i="1" lang="cs"/>
              <a:t>bioimage analysis technology development group</a:t>
            </a:r>
            <a:r>
              <a:rPr lang="cs"/>
              <a:t>’.</a:t>
            </a:r>
            <a:endParaRPr/>
          </a:p>
          <a:p>
            <a:pPr indent="0" lvl="0" marL="0" rtl="0" algn="l">
              <a:spcBef>
                <a:spcPts val="1200"/>
              </a:spcBef>
              <a:spcAft>
                <a:spcPts val="0"/>
              </a:spcAft>
              <a:buNone/>
            </a:pPr>
            <a:r>
              <a:rPr lang="cs"/>
              <a:t>Core facilities:</a:t>
            </a:r>
            <a:endParaRPr/>
          </a:p>
          <a:p>
            <a:pPr indent="-342900" lvl="0" marL="457200" rtl="0" algn="l">
              <a:spcBef>
                <a:spcPts val="1200"/>
              </a:spcBef>
              <a:spcAft>
                <a:spcPts val="0"/>
              </a:spcAft>
              <a:buSzPts val="1800"/>
              <a:buChar char="●"/>
            </a:pPr>
            <a:r>
              <a:rPr lang="cs"/>
              <a:t>Usually </a:t>
            </a:r>
            <a:r>
              <a:rPr b="1" lang="cs"/>
              <a:t>provide specific or specialized services for their base users</a:t>
            </a:r>
            <a:r>
              <a:rPr lang="cs"/>
              <a:t>. It will be different by university, faculty or department focus. </a:t>
            </a:r>
            <a:endParaRPr/>
          </a:p>
          <a:p>
            <a:pPr indent="-342900" lvl="0" marL="457200" rtl="0" algn="l">
              <a:spcBef>
                <a:spcPts val="0"/>
              </a:spcBef>
              <a:spcAft>
                <a:spcPts val="0"/>
              </a:spcAft>
              <a:buSzPts val="1800"/>
              <a:buChar char="●"/>
            </a:pPr>
            <a:r>
              <a:rPr lang="cs"/>
              <a:t>Are usually organized under BioImaging Research </a:t>
            </a:r>
            <a:r>
              <a:rPr lang="cs"/>
              <a:t>Infrastructures</a:t>
            </a:r>
            <a:r>
              <a:rPr lang="cs"/>
              <a:t>, however, these are </a:t>
            </a:r>
            <a:r>
              <a:rPr lang="cs"/>
              <a:t>usually</a:t>
            </a:r>
            <a:r>
              <a:rPr lang="cs"/>
              <a:t> focused on </a:t>
            </a:r>
            <a:r>
              <a:rPr lang="cs"/>
              <a:t>imaging</a:t>
            </a:r>
            <a:r>
              <a:rPr lang="cs"/>
              <a:t> methods.</a:t>
            </a:r>
            <a:endParaRPr/>
          </a:p>
          <a:p>
            <a:pPr indent="0" lvl="0" marL="0" rtl="0" algn="l">
              <a:spcBef>
                <a:spcPts val="1200"/>
              </a:spcBef>
              <a:spcAft>
                <a:spcPts val="1200"/>
              </a:spcAft>
              <a:buNone/>
            </a:pPr>
            <a:r>
              <a:rPr lang="cs"/>
              <a:t>As a rule of thumb: if </a:t>
            </a:r>
            <a:r>
              <a:rPr b="1" lang="cs"/>
              <a:t>facility provides imaging technology</a:t>
            </a:r>
            <a:r>
              <a:rPr lang="cs"/>
              <a:t>, they would </a:t>
            </a:r>
            <a:r>
              <a:rPr b="1" lang="cs"/>
              <a:t>also know hot to analyze</a:t>
            </a:r>
            <a:r>
              <a:rPr lang="cs"/>
              <a:t> outputs.</a:t>
            </a:r>
            <a:endParaRPr/>
          </a:p>
        </p:txBody>
      </p:sp>
      <p:sp>
        <p:nvSpPr>
          <p:cNvPr id="301" name="Google Shape;301;p43"/>
          <p:cNvSpPr txBox="1"/>
          <p:nvPr>
            <p:ph idx="1" type="body"/>
          </p:nvPr>
        </p:nvSpPr>
        <p:spPr>
          <a:xfrm>
            <a:off x="311700" y="4688500"/>
            <a:ext cx="8520600" cy="337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cs" sz="850"/>
              <a:t>Soltwedel, J.R., Haase, R. </a:t>
            </a:r>
            <a:r>
              <a:rPr b="1" lang="cs" sz="850"/>
              <a:t>Challenges and opportunities for bioimage analysis core-facilities</a:t>
            </a:r>
            <a:r>
              <a:rPr lang="cs" sz="850"/>
              <a:t>. J Microsc. 2024 Jun;294(3):338-349. doi: </a:t>
            </a:r>
            <a:r>
              <a:rPr lang="cs" sz="850" u="sng">
                <a:solidFill>
                  <a:schemeClr val="hlink"/>
                </a:solidFill>
                <a:hlinkClick r:id="rId3"/>
              </a:rPr>
              <a:t>10.1111/jmi.13192</a:t>
            </a:r>
            <a:r>
              <a:rPr lang="cs" sz="850"/>
              <a:t>. Epub 2023 Jun 7. PMID: 37199456.</a:t>
            </a:r>
            <a:endParaRPr sz="850"/>
          </a:p>
          <a:p>
            <a:pPr indent="0" lvl="0" marL="0" rtl="0" algn="l">
              <a:spcBef>
                <a:spcPts val="1200"/>
              </a:spcBef>
              <a:spcAft>
                <a:spcPts val="0"/>
              </a:spcAft>
              <a:buClr>
                <a:schemeClr val="dk1"/>
              </a:buClr>
              <a:buSzPts val="1100"/>
              <a:buFont typeface="Arial"/>
              <a:buNone/>
            </a:pPr>
            <a:r>
              <a:t/>
            </a:r>
            <a:endParaRPr sz="850"/>
          </a:p>
          <a:p>
            <a:pPr indent="0" lvl="0" marL="0" rtl="0" algn="l">
              <a:spcBef>
                <a:spcPts val="1200"/>
              </a:spcBef>
              <a:spcAft>
                <a:spcPts val="1200"/>
              </a:spcAft>
              <a:buSzPts val="275"/>
              <a:buNone/>
            </a:pPr>
            <a:r>
              <a:t/>
            </a:r>
            <a:endParaRPr sz="85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Core Facilities Grants or Project Calls</a:t>
            </a:r>
            <a:endParaRPr/>
          </a:p>
        </p:txBody>
      </p:sp>
      <p:sp>
        <p:nvSpPr>
          <p:cNvPr id="307" name="Google Shape;307;p4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cs"/>
              <a:t>French BioImaging </a:t>
            </a:r>
            <a:r>
              <a:rPr lang="cs" u="sng">
                <a:solidFill>
                  <a:schemeClr val="hlink"/>
                </a:solidFill>
                <a:hlinkClick r:id="rId3"/>
              </a:rPr>
              <a:t>Image Analysis HUB</a:t>
            </a:r>
            <a:r>
              <a:rPr lang="cs"/>
              <a:t> (Institute Pasteur)</a:t>
            </a:r>
            <a:endParaRPr/>
          </a:p>
          <a:p>
            <a:pPr indent="0" lvl="0" marL="0" rtl="0" algn="l">
              <a:spcBef>
                <a:spcPts val="1200"/>
              </a:spcBef>
              <a:spcAft>
                <a:spcPts val="0"/>
              </a:spcAft>
              <a:buNone/>
            </a:pPr>
            <a:r>
              <a:rPr lang="cs" u="sng">
                <a:solidFill>
                  <a:schemeClr val="hlink"/>
                </a:solidFill>
                <a:hlinkClick r:id="rId4"/>
              </a:rPr>
              <a:t>Czech Bioimaging</a:t>
            </a:r>
            <a:r>
              <a:rPr lang="cs"/>
              <a:t> open access grants (16 centers)</a:t>
            </a:r>
            <a:endParaRPr/>
          </a:p>
          <a:p>
            <a:pPr indent="0" lvl="0" marL="0" rtl="0" algn="l">
              <a:spcBef>
                <a:spcPts val="1200"/>
              </a:spcBef>
              <a:spcAft>
                <a:spcPts val="0"/>
              </a:spcAft>
              <a:buNone/>
            </a:pPr>
            <a:r>
              <a:rPr lang="cs"/>
              <a:t>AI4LIFE - open calls</a:t>
            </a:r>
            <a:endParaRPr/>
          </a:p>
          <a:p>
            <a:pPr indent="0" lvl="0" marL="0" rtl="0" algn="l">
              <a:spcBef>
                <a:spcPts val="1200"/>
              </a:spcBef>
              <a:spcAft>
                <a:spcPts val="1200"/>
              </a:spcAft>
              <a:buNone/>
            </a:pPr>
            <a:r>
              <a:t/>
            </a:r>
            <a:endParaRPr/>
          </a:p>
        </p:txBody>
      </p:sp>
      <p:pic>
        <p:nvPicPr>
          <p:cNvPr id="308" name="Google Shape;308;p44"/>
          <p:cNvPicPr preferRelativeResize="0"/>
          <p:nvPr/>
        </p:nvPicPr>
        <p:blipFill>
          <a:blip r:embed="rId5">
            <a:alphaModFix/>
          </a:blip>
          <a:stretch>
            <a:fillRect/>
          </a:stretch>
        </p:blipFill>
        <p:spPr>
          <a:xfrm>
            <a:off x="4014250" y="2214650"/>
            <a:ext cx="4915450" cy="2764949"/>
          </a:xfrm>
          <a:prstGeom prst="rect">
            <a:avLst/>
          </a:prstGeom>
          <a:noFill/>
          <a:ln>
            <a:noFill/>
          </a:ln>
        </p:spPr>
      </p:pic>
      <p:pic>
        <p:nvPicPr>
          <p:cNvPr id="309" name="Google Shape;309;p44"/>
          <p:cNvPicPr preferRelativeResize="0"/>
          <p:nvPr/>
        </p:nvPicPr>
        <p:blipFill>
          <a:blip r:embed="rId6">
            <a:alphaModFix/>
          </a:blip>
          <a:stretch>
            <a:fillRect/>
          </a:stretch>
        </p:blipFill>
        <p:spPr>
          <a:xfrm>
            <a:off x="0" y="2571738"/>
            <a:ext cx="4014249" cy="2150216"/>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4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GloBIAS Database</a:t>
            </a:r>
            <a:endParaRPr/>
          </a:p>
        </p:txBody>
      </p:sp>
      <p:sp>
        <p:nvSpPr>
          <p:cNvPr id="315" name="Google Shape;315;p4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cs"/>
              <a:t>Self listed </a:t>
            </a:r>
            <a:r>
              <a:rPr lang="cs"/>
              <a:t>database</a:t>
            </a:r>
            <a:r>
              <a:rPr lang="cs"/>
              <a:t>:</a:t>
            </a:r>
            <a:endParaRPr/>
          </a:p>
          <a:p>
            <a:pPr indent="-342900" lvl="0" marL="457200" rtl="0" algn="l">
              <a:spcBef>
                <a:spcPts val="1200"/>
              </a:spcBef>
              <a:spcAft>
                <a:spcPts val="0"/>
              </a:spcAft>
              <a:buSzPts val="1800"/>
              <a:buChar char="●"/>
            </a:pPr>
            <a:r>
              <a:rPr lang="cs" u="sng">
                <a:solidFill>
                  <a:schemeClr val="hlink"/>
                </a:solidFill>
                <a:hlinkClick r:id="rId3"/>
              </a:rPr>
              <a:t>Trainer</a:t>
            </a:r>
            <a:endParaRPr/>
          </a:p>
          <a:p>
            <a:pPr indent="-342900" lvl="0" marL="457200" rtl="0" algn="l">
              <a:spcBef>
                <a:spcPts val="0"/>
              </a:spcBef>
              <a:spcAft>
                <a:spcPts val="0"/>
              </a:spcAft>
              <a:buSzPts val="1800"/>
              <a:buChar char="●"/>
            </a:pPr>
            <a:r>
              <a:rPr lang="cs" u="sng">
                <a:solidFill>
                  <a:schemeClr val="hlink"/>
                </a:solidFill>
                <a:hlinkClick r:id="rId4"/>
              </a:rPr>
              <a:t>Analyst</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cs"/>
              <a:t>You can also join!</a:t>
            </a:r>
            <a:endParaRPr/>
          </a:p>
          <a:p>
            <a:pPr indent="0" lvl="0" marL="0" rtl="0" algn="l">
              <a:spcBef>
                <a:spcPts val="1200"/>
              </a:spcBef>
              <a:spcAft>
                <a:spcPts val="1200"/>
              </a:spcAft>
              <a:buNone/>
            </a:pPr>
            <a:r>
              <a:rPr lang="cs" u="sng">
                <a:solidFill>
                  <a:schemeClr val="hlink"/>
                </a:solidFill>
                <a:hlinkClick r:id="rId5"/>
              </a:rPr>
              <a:t>www.globias.org</a:t>
            </a:r>
            <a:endParaRPr/>
          </a:p>
        </p:txBody>
      </p:sp>
      <p:pic>
        <p:nvPicPr>
          <p:cNvPr id="316" name="Google Shape;316;p45"/>
          <p:cNvPicPr preferRelativeResize="0"/>
          <p:nvPr/>
        </p:nvPicPr>
        <p:blipFill>
          <a:blip r:embed="rId6">
            <a:alphaModFix/>
          </a:blip>
          <a:stretch>
            <a:fillRect/>
          </a:stretch>
        </p:blipFill>
        <p:spPr>
          <a:xfrm>
            <a:off x="2847151" y="3226249"/>
            <a:ext cx="6010676" cy="1859825"/>
          </a:xfrm>
          <a:prstGeom prst="rect">
            <a:avLst/>
          </a:prstGeom>
          <a:noFill/>
          <a:ln>
            <a:noFill/>
          </a:ln>
        </p:spPr>
      </p:pic>
      <p:pic>
        <p:nvPicPr>
          <p:cNvPr id="317" name="Google Shape;317;p45"/>
          <p:cNvPicPr preferRelativeResize="0"/>
          <p:nvPr/>
        </p:nvPicPr>
        <p:blipFill>
          <a:blip r:embed="rId7">
            <a:alphaModFix/>
          </a:blip>
          <a:stretch>
            <a:fillRect/>
          </a:stretch>
        </p:blipFill>
        <p:spPr>
          <a:xfrm>
            <a:off x="2865300" y="979525"/>
            <a:ext cx="5967000" cy="2208450"/>
          </a:xfrm>
          <a:prstGeom prst="rect">
            <a:avLst/>
          </a:prstGeom>
          <a:noFill/>
          <a:ln>
            <a:noFill/>
          </a:ln>
        </p:spPr>
      </p:pic>
      <p:pic>
        <p:nvPicPr>
          <p:cNvPr id="318" name="Google Shape;318;p45"/>
          <p:cNvPicPr preferRelativeResize="0"/>
          <p:nvPr/>
        </p:nvPicPr>
        <p:blipFill>
          <a:blip r:embed="rId8">
            <a:alphaModFix/>
          </a:blip>
          <a:stretch>
            <a:fillRect/>
          </a:stretch>
        </p:blipFill>
        <p:spPr>
          <a:xfrm>
            <a:off x="7363873" y="173050"/>
            <a:ext cx="1468426" cy="10623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4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The Center for Open Bioimage Analysis</a:t>
            </a:r>
            <a:endParaRPr/>
          </a:p>
        </p:txBody>
      </p:sp>
      <p:sp>
        <p:nvSpPr>
          <p:cNvPr id="324" name="Google Shape;324;p4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cs" u="sng">
                <a:solidFill>
                  <a:schemeClr val="hlink"/>
                </a:solidFill>
                <a:hlinkClick r:id="rId3"/>
              </a:rPr>
              <a:t>COBA</a:t>
            </a:r>
            <a:r>
              <a:rPr lang="cs"/>
              <a:t>'s mission is to meet the biology community's increasing demand for advanced software to analyze complex and large-scale light microscopy images, essential for modern biological and biomedical research.</a:t>
            </a:r>
            <a:endParaRPr/>
          </a:p>
          <a:p>
            <a:pPr indent="0" lvl="0" marL="0" rtl="0" algn="l">
              <a:spcBef>
                <a:spcPts val="1200"/>
              </a:spcBef>
              <a:spcAft>
                <a:spcPts val="0"/>
              </a:spcAft>
              <a:buClr>
                <a:schemeClr val="dk1"/>
              </a:buClr>
              <a:buSzPts val="1100"/>
              <a:buFont typeface="Arial"/>
              <a:buNone/>
            </a:pPr>
            <a:r>
              <a:rPr lang="cs" u="sng">
                <a:solidFill>
                  <a:schemeClr val="hlink"/>
                </a:solidFill>
                <a:hlinkClick r:id="rId4"/>
              </a:rPr>
              <a:t>COBA</a:t>
            </a:r>
            <a:r>
              <a:rPr lang="cs"/>
              <a:t> will continue to develop and maintain the open-source software </a:t>
            </a:r>
            <a:r>
              <a:rPr b="1" lang="cs"/>
              <a:t>CellProfiler </a:t>
            </a:r>
            <a:r>
              <a:rPr lang="cs"/>
              <a:t>and </a:t>
            </a:r>
            <a:r>
              <a:rPr b="1" lang="cs"/>
              <a:t>ImageJ </a:t>
            </a:r>
            <a:r>
              <a:rPr lang="cs"/>
              <a:t>while making </a:t>
            </a:r>
            <a:r>
              <a:rPr b="1" lang="cs"/>
              <a:t>new deep learning tools and workflow</a:t>
            </a:r>
            <a:r>
              <a:rPr lang="cs"/>
              <a:t> solutions for bioimaging.</a:t>
            </a:r>
            <a:endParaRPr/>
          </a:p>
          <a:p>
            <a:pPr indent="0" lvl="0" marL="0" rtl="0" algn="l">
              <a:spcBef>
                <a:spcPts val="1200"/>
              </a:spcBef>
              <a:spcAft>
                <a:spcPts val="1200"/>
              </a:spcAft>
              <a:buNone/>
            </a:pPr>
            <a:r>
              <a:t/>
            </a:r>
            <a:endParaRPr/>
          </a:p>
        </p:txBody>
      </p:sp>
      <p:pic>
        <p:nvPicPr>
          <p:cNvPr id="325" name="Google Shape;325;p46"/>
          <p:cNvPicPr preferRelativeResize="0"/>
          <p:nvPr/>
        </p:nvPicPr>
        <p:blipFill>
          <a:blip r:embed="rId5">
            <a:alphaModFix/>
          </a:blip>
          <a:stretch>
            <a:fillRect/>
          </a:stretch>
        </p:blipFill>
        <p:spPr>
          <a:xfrm>
            <a:off x="6309813" y="164149"/>
            <a:ext cx="2522485" cy="98832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4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The Center for Open Bioimage Analysis</a:t>
            </a:r>
            <a:endParaRPr/>
          </a:p>
        </p:txBody>
      </p:sp>
      <p:sp>
        <p:nvSpPr>
          <p:cNvPr id="331" name="Google Shape;331;p47"/>
          <p:cNvSpPr txBox="1"/>
          <p:nvPr>
            <p:ph idx="1" type="body"/>
          </p:nvPr>
        </p:nvSpPr>
        <p:spPr>
          <a:xfrm>
            <a:off x="1638850" y="1152475"/>
            <a:ext cx="7193400" cy="34164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cs"/>
              <a:t>Tech R&amp;D Projects:</a:t>
            </a:r>
            <a:endParaRPr/>
          </a:p>
          <a:p>
            <a:pPr indent="-317500" lvl="1" marL="914400" rtl="0" algn="l">
              <a:spcBef>
                <a:spcPts val="0"/>
              </a:spcBef>
              <a:spcAft>
                <a:spcPts val="0"/>
              </a:spcAft>
              <a:buSzPts val="1400"/>
              <a:buChar char="○"/>
            </a:pPr>
            <a:r>
              <a:rPr lang="cs"/>
              <a:t>Deep learning-based image processing</a:t>
            </a:r>
            <a:endParaRPr/>
          </a:p>
          <a:p>
            <a:pPr indent="-317500" lvl="1" marL="914400" rtl="0" algn="l">
              <a:spcBef>
                <a:spcPts val="0"/>
              </a:spcBef>
              <a:spcAft>
                <a:spcPts val="0"/>
              </a:spcAft>
              <a:buSzPts val="1400"/>
              <a:buChar char="○"/>
            </a:pPr>
            <a:r>
              <a:rPr lang="cs"/>
              <a:t>Workflows and </a:t>
            </a:r>
            <a:r>
              <a:rPr b="1" lang="cs"/>
              <a:t>accessibility</a:t>
            </a:r>
            <a:r>
              <a:rPr lang="cs"/>
              <a:t> of image processing algorithms for biologists</a:t>
            </a:r>
            <a:endParaRPr/>
          </a:p>
          <a:p>
            <a:pPr indent="-317500" lvl="1" marL="914400" rtl="0" algn="l">
              <a:spcBef>
                <a:spcPts val="0"/>
              </a:spcBef>
              <a:spcAft>
                <a:spcPts val="0"/>
              </a:spcAft>
              <a:buSzPts val="1400"/>
              <a:buChar char="○"/>
            </a:pPr>
            <a:r>
              <a:rPr lang="cs"/>
              <a:t>Objectives:</a:t>
            </a:r>
            <a:endParaRPr/>
          </a:p>
          <a:p>
            <a:pPr indent="-317500" lvl="2" marL="1371600" rtl="0" algn="l">
              <a:spcBef>
                <a:spcPts val="0"/>
              </a:spcBef>
              <a:spcAft>
                <a:spcPts val="0"/>
              </a:spcAft>
              <a:buSzPts val="1400"/>
              <a:buChar char="■"/>
            </a:pPr>
            <a:r>
              <a:rPr lang="cs"/>
              <a:t>Develop advanced algorithms and user-friendly software</a:t>
            </a:r>
            <a:endParaRPr/>
          </a:p>
          <a:p>
            <a:pPr indent="-317500" lvl="2" marL="1371600" rtl="0" algn="l">
              <a:spcBef>
                <a:spcPts val="0"/>
              </a:spcBef>
              <a:spcAft>
                <a:spcPts val="0"/>
              </a:spcAft>
              <a:buSzPts val="1400"/>
              <a:buChar char="■"/>
            </a:pPr>
            <a:r>
              <a:rPr b="1" lang="cs"/>
              <a:t>Foster a community</a:t>
            </a:r>
            <a:r>
              <a:rPr lang="cs"/>
              <a:t> to share software and resources</a:t>
            </a:r>
            <a:endParaRPr/>
          </a:p>
          <a:p>
            <a:pPr indent="-342900" lvl="0" marL="457200" rtl="0" algn="l">
              <a:spcBef>
                <a:spcPts val="0"/>
              </a:spcBef>
              <a:spcAft>
                <a:spcPts val="0"/>
              </a:spcAft>
              <a:buSzPts val="1800"/>
              <a:buChar char="●"/>
            </a:pPr>
            <a:r>
              <a:rPr lang="cs"/>
              <a:t>Driving Biological Projects:</a:t>
            </a:r>
            <a:endParaRPr/>
          </a:p>
          <a:p>
            <a:pPr indent="-317500" lvl="1" marL="914400" rtl="0" algn="l">
              <a:spcBef>
                <a:spcPts val="0"/>
              </a:spcBef>
              <a:spcAft>
                <a:spcPts val="0"/>
              </a:spcAft>
              <a:buSzPts val="1400"/>
              <a:buChar char="○"/>
            </a:pPr>
            <a:r>
              <a:rPr lang="cs"/>
              <a:t>Hub for new computational strategies for biological problems</a:t>
            </a:r>
            <a:endParaRPr/>
          </a:p>
          <a:p>
            <a:pPr indent="-317500" lvl="1" marL="914400" rtl="0" algn="l">
              <a:spcBef>
                <a:spcPts val="0"/>
              </a:spcBef>
              <a:spcAft>
                <a:spcPts val="0"/>
              </a:spcAft>
              <a:buSzPts val="1400"/>
              <a:buChar char="○"/>
            </a:pPr>
            <a:r>
              <a:rPr lang="cs"/>
              <a:t>Enhance and support ImageJ and CellProfiler</a:t>
            </a:r>
            <a:endParaRPr/>
          </a:p>
          <a:p>
            <a:pPr indent="-317500" lvl="1" marL="914400" rtl="0" algn="l">
              <a:spcBef>
                <a:spcPts val="0"/>
              </a:spcBef>
              <a:spcAft>
                <a:spcPts val="0"/>
              </a:spcAft>
              <a:buSzPts val="1400"/>
              <a:buChar char="○"/>
            </a:pPr>
            <a:r>
              <a:rPr b="1" lang="cs"/>
              <a:t>Train the biological community</a:t>
            </a:r>
            <a:r>
              <a:rPr lang="cs"/>
              <a:t> in advanced software applications</a:t>
            </a:r>
            <a:endParaRPr/>
          </a:p>
          <a:p>
            <a:pPr indent="-342900" lvl="0" marL="457200" rtl="0" algn="l">
              <a:spcBef>
                <a:spcPts val="0"/>
              </a:spcBef>
              <a:spcAft>
                <a:spcPts val="0"/>
              </a:spcAft>
              <a:buSzPts val="1800"/>
              <a:buChar char="●"/>
            </a:pPr>
            <a:r>
              <a:rPr lang="cs"/>
              <a:t>Community Engagement:</a:t>
            </a:r>
            <a:endParaRPr/>
          </a:p>
          <a:p>
            <a:pPr indent="-317500" lvl="1" marL="914400" rtl="0" algn="l">
              <a:spcBef>
                <a:spcPts val="0"/>
              </a:spcBef>
              <a:spcAft>
                <a:spcPts val="0"/>
              </a:spcAft>
              <a:buSzPts val="1400"/>
              <a:buChar char="○"/>
            </a:pPr>
            <a:r>
              <a:rPr b="1" lang="cs"/>
              <a:t>Organize bioimaging training materials, workshops, hackathons, and conferences</a:t>
            </a:r>
            <a:endParaRPr b="1"/>
          </a:p>
          <a:p>
            <a:pPr indent="-317500" lvl="1" marL="914400" rtl="0" algn="l">
              <a:spcBef>
                <a:spcPts val="0"/>
              </a:spcBef>
              <a:spcAft>
                <a:spcPts val="0"/>
              </a:spcAft>
              <a:buSzPts val="1400"/>
              <a:buChar char="○"/>
            </a:pPr>
            <a:r>
              <a:rPr b="1" lang="cs"/>
              <a:t>Support biologists, microscopy facility staff, and software</a:t>
            </a:r>
            <a:endParaRPr b="1"/>
          </a:p>
        </p:txBody>
      </p:sp>
      <p:pic>
        <p:nvPicPr>
          <p:cNvPr id="332" name="Google Shape;332;p47"/>
          <p:cNvPicPr preferRelativeResize="0"/>
          <p:nvPr/>
        </p:nvPicPr>
        <p:blipFill>
          <a:blip r:embed="rId3">
            <a:alphaModFix/>
          </a:blip>
          <a:stretch>
            <a:fillRect/>
          </a:stretch>
        </p:blipFill>
        <p:spPr>
          <a:xfrm>
            <a:off x="690675" y="1408800"/>
            <a:ext cx="609600" cy="609600"/>
          </a:xfrm>
          <a:prstGeom prst="rect">
            <a:avLst/>
          </a:prstGeom>
          <a:noFill/>
          <a:ln>
            <a:noFill/>
          </a:ln>
        </p:spPr>
      </p:pic>
      <p:pic>
        <p:nvPicPr>
          <p:cNvPr id="333" name="Google Shape;333;p47"/>
          <p:cNvPicPr preferRelativeResize="0"/>
          <p:nvPr/>
        </p:nvPicPr>
        <p:blipFill>
          <a:blip r:embed="rId4">
            <a:alphaModFix/>
          </a:blip>
          <a:stretch>
            <a:fillRect/>
          </a:stretch>
        </p:blipFill>
        <p:spPr>
          <a:xfrm>
            <a:off x="690675" y="2638075"/>
            <a:ext cx="609600" cy="609600"/>
          </a:xfrm>
          <a:prstGeom prst="rect">
            <a:avLst/>
          </a:prstGeom>
          <a:noFill/>
          <a:ln>
            <a:noFill/>
          </a:ln>
        </p:spPr>
      </p:pic>
      <p:pic>
        <p:nvPicPr>
          <p:cNvPr id="334" name="Google Shape;334;p47"/>
          <p:cNvPicPr preferRelativeResize="0"/>
          <p:nvPr/>
        </p:nvPicPr>
        <p:blipFill>
          <a:blip r:embed="rId5">
            <a:alphaModFix/>
          </a:blip>
          <a:stretch>
            <a:fillRect/>
          </a:stretch>
        </p:blipFill>
        <p:spPr>
          <a:xfrm>
            <a:off x="690665" y="3495000"/>
            <a:ext cx="609600" cy="609600"/>
          </a:xfrm>
          <a:prstGeom prst="rect">
            <a:avLst/>
          </a:prstGeom>
          <a:noFill/>
          <a:ln>
            <a:noFill/>
          </a:ln>
        </p:spPr>
      </p:pic>
      <p:pic>
        <p:nvPicPr>
          <p:cNvPr id="335" name="Google Shape;335;p47"/>
          <p:cNvPicPr preferRelativeResize="0"/>
          <p:nvPr/>
        </p:nvPicPr>
        <p:blipFill>
          <a:blip r:embed="rId6">
            <a:alphaModFix/>
          </a:blip>
          <a:stretch>
            <a:fillRect/>
          </a:stretch>
        </p:blipFill>
        <p:spPr>
          <a:xfrm>
            <a:off x="6309813" y="164149"/>
            <a:ext cx="2522485" cy="98832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4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cs"/>
              <a:t>Image Analysis Collaboratory</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341" name="Google Shape;341;p4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Clr>
                <a:schemeClr val="dk1"/>
              </a:buClr>
              <a:buSzPts val="1100"/>
              <a:buFont typeface="Arial"/>
              <a:buNone/>
            </a:pPr>
            <a:r>
              <a:rPr lang="cs"/>
              <a:t>They</a:t>
            </a:r>
            <a:r>
              <a:rPr lang="cs"/>
              <a:t> research, develop, and apply algorithms to analyze scientific images.</a:t>
            </a:r>
            <a:endParaRPr/>
          </a:p>
          <a:p>
            <a:pPr indent="0" lvl="0" marL="0" rtl="0" algn="l">
              <a:spcBef>
                <a:spcPts val="1200"/>
              </a:spcBef>
              <a:spcAft>
                <a:spcPts val="0"/>
              </a:spcAft>
              <a:buNone/>
            </a:pPr>
            <a:r>
              <a:rPr lang="cs"/>
              <a:t>And also offer </a:t>
            </a:r>
            <a:r>
              <a:rPr b="1" lang="cs"/>
              <a:t>workshops</a:t>
            </a:r>
            <a:r>
              <a:rPr lang="cs"/>
              <a:t>, </a:t>
            </a:r>
            <a:r>
              <a:rPr b="1" lang="cs"/>
              <a:t>consultations</a:t>
            </a:r>
            <a:r>
              <a:rPr lang="cs"/>
              <a:t>, and </a:t>
            </a:r>
            <a:r>
              <a:rPr b="1" lang="cs"/>
              <a:t>project support</a:t>
            </a:r>
            <a:r>
              <a:rPr lang="cs"/>
              <a:t> in matters quantitative bioimage analysis.</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cs" u="sng">
                <a:solidFill>
                  <a:schemeClr val="hlink"/>
                </a:solidFill>
                <a:hlinkClick r:id="rId3"/>
              </a:rPr>
              <a:t>Collaboratory</a:t>
            </a:r>
            <a:r>
              <a:rPr lang="cs"/>
              <a:t>:</a:t>
            </a:r>
            <a:endParaRPr/>
          </a:p>
          <a:p>
            <a:pPr indent="0" lvl="0" marL="0" rtl="0" algn="l">
              <a:spcBef>
                <a:spcPts val="1200"/>
              </a:spcBef>
              <a:spcAft>
                <a:spcPts val="1200"/>
              </a:spcAft>
              <a:buNone/>
            </a:pPr>
            <a:r>
              <a:rPr lang="cs"/>
              <a:t>“</a:t>
            </a:r>
            <a:r>
              <a:rPr i="1" lang="cs"/>
              <a:t>center without walls, in which […] researchers can perform their research </a:t>
            </a:r>
            <a:r>
              <a:rPr b="1" i="1" lang="cs"/>
              <a:t>without regard to physical location, interacting with colleagues, accessing instrumentation, sharing data and computational resources</a:t>
            </a:r>
            <a:r>
              <a:rPr i="1" lang="cs"/>
              <a:t>, [and] accessing information in digital libraries.</a:t>
            </a:r>
            <a:r>
              <a:rPr lang="cs"/>
              <a:t>” (Wulf, 1989)</a:t>
            </a:r>
            <a:endParaRPr/>
          </a:p>
        </p:txBody>
      </p:sp>
      <p:pic>
        <p:nvPicPr>
          <p:cNvPr id="342" name="Google Shape;342;p48"/>
          <p:cNvPicPr preferRelativeResize="0"/>
          <p:nvPr/>
        </p:nvPicPr>
        <p:blipFill>
          <a:blip r:embed="rId4">
            <a:alphaModFix/>
          </a:blip>
          <a:stretch>
            <a:fillRect/>
          </a:stretch>
        </p:blipFill>
        <p:spPr>
          <a:xfrm>
            <a:off x="5046300" y="334700"/>
            <a:ext cx="3910801" cy="68302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49"/>
          <p:cNvSpPr txBox="1"/>
          <p:nvPr>
            <p:ph type="title"/>
          </p:nvPr>
        </p:nvSpPr>
        <p:spPr>
          <a:xfrm>
            <a:off x="311700" y="2150850"/>
            <a:ext cx="8520600" cy="8418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cs"/>
              <a:t>Thank you </a:t>
            </a:r>
            <a:br>
              <a:rPr lang="cs"/>
            </a:br>
            <a:r>
              <a:rPr lang="cs"/>
              <a:t>for your attention!</a:t>
            </a:r>
            <a:endParaRPr/>
          </a:p>
          <a:p>
            <a:pPr indent="0" lvl="0" marL="0" rtl="0" algn="ctr">
              <a:spcBef>
                <a:spcPts val="0"/>
              </a:spcBef>
              <a:spcAft>
                <a:spcPts val="0"/>
              </a:spcAft>
              <a:buNone/>
            </a:pPr>
            <a:r>
              <a:t/>
            </a:r>
            <a:endParaRPr/>
          </a:p>
          <a:p>
            <a:pPr indent="0" lvl="0" marL="0" rtl="0" algn="ctr">
              <a:spcBef>
                <a:spcPts val="0"/>
              </a:spcBef>
              <a:spcAft>
                <a:spcPts val="0"/>
              </a:spcAft>
              <a:buNone/>
            </a:pPr>
            <a:r>
              <a:rPr lang="cs"/>
              <a:t>Thank you </a:t>
            </a:r>
            <a:br>
              <a:rPr lang="cs"/>
            </a:br>
            <a:r>
              <a:rPr lang="cs"/>
              <a:t>for being a part of such great community!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BioImage Analysis!</a:t>
            </a:r>
            <a:endParaRPr/>
          </a:p>
        </p:txBody>
      </p:sp>
      <p:sp>
        <p:nvSpPr>
          <p:cNvPr id="93" name="Google Shape;93;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cs"/>
              <a:t>“Where computer vision meets biology</a:t>
            </a:r>
            <a:r>
              <a:rPr lang="cs"/>
              <a:t>.”</a:t>
            </a:r>
            <a:endParaRPr/>
          </a:p>
          <a:p>
            <a:pPr indent="0" lvl="0" marL="0" rtl="0" algn="l">
              <a:spcBef>
                <a:spcPts val="1200"/>
              </a:spcBef>
              <a:spcAft>
                <a:spcPts val="0"/>
              </a:spcAft>
              <a:buNone/>
            </a:pPr>
            <a:r>
              <a:rPr lang="cs"/>
              <a:t>As a branch of artificial intelligence, computer vision is concerned with the development of theories and algorithms </a:t>
            </a:r>
            <a:r>
              <a:rPr b="1" lang="cs"/>
              <a:t>to make machines interpret visual data</a:t>
            </a:r>
            <a:r>
              <a:rPr lang="cs"/>
              <a:t> </a:t>
            </a:r>
            <a:r>
              <a:rPr b="1" lang="cs"/>
              <a:t>autonomously and quantitatively</a:t>
            </a:r>
            <a:r>
              <a:rPr lang="cs"/>
              <a:t>. </a:t>
            </a:r>
            <a:endParaRPr/>
          </a:p>
          <a:p>
            <a:pPr indent="0" lvl="0" marL="0" rtl="0" algn="l">
              <a:spcBef>
                <a:spcPts val="1200"/>
              </a:spcBef>
              <a:spcAft>
                <a:spcPts val="0"/>
              </a:spcAft>
              <a:buNone/>
            </a:pPr>
            <a:r>
              <a:rPr lang="cs"/>
              <a:t>Its numerous applications include </a:t>
            </a:r>
            <a:r>
              <a:rPr i="1" lang="cs"/>
              <a:t>video surveillance, biometric verification, medical diagnostics</a:t>
            </a:r>
            <a:r>
              <a:rPr lang="cs"/>
              <a:t>, and many others. </a:t>
            </a:r>
            <a:endParaRPr/>
          </a:p>
          <a:p>
            <a:pPr indent="0" lvl="0" marL="0" rtl="0" algn="l">
              <a:spcBef>
                <a:spcPts val="1200"/>
              </a:spcBef>
              <a:spcAft>
                <a:spcPts val="1200"/>
              </a:spcAft>
              <a:buNone/>
            </a:pPr>
            <a:r>
              <a:rPr lang="cs"/>
              <a:t>Thus, expert domain knowledge is critical to make computer vision tools successful.</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Designing Workflow overview</a:t>
            </a:r>
            <a:endParaRPr/>
          </a:p>
        </p:txBody>
      </p:sp>
      <p:sp>
        <p:nvSpPr>
          <p:cNvPr id="99" name="Google Shape;99;p18"/>
          <p:cNvSpPr txBox="1"/>
          <p:nvPr>
            <p:ph idx="1" type="body"/>
          </p:nvPr>
        </p:nvSpPr>
        <p:spPr>
          <a:xfrm>
            <a:off x="1159800" y="1152475"/>
            <a:ext cx="7672500" cy="34164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cs"/>
              <a:t>Sample preparation</a:t>
            </a:r>
            <a:endParaRPr/>
          </a:p>
          <a:p>
            <a:pPr indent="-317500" lvl="1" marL="914400" rtl="0" algn="l">
              <a:spcBef>
                <a:spcPts val="0"/>
              </a:spcBef>
              <a:spcAft>
                <a:spcPts val="0"/>
              </a:spcAft>
              <a:buSzPts val="1400"/>
              <a:buChar char="○"/>
            </a:pPr>
            <a:r>
              <a:rPr lang="cs"/>
              <a:t>Type, clearing, coloring, fixation</a:t>
            </a:r>
            <a:endParaRPr/>
          </a:p>
          <a:p>
            <a:pPr indent="-342900" lvl="0" marL="457200" rtl="0" algn="l">
              <a:spcBef>
                <a:spcPts val="0"/>
              </a:spcBef>
              <a:spcAft>
                <a:spcPts val="0"/>
              </a:spcAft>
              <a:buSzPts val="1800"/>
              <a:buChar char="●"/>
            </a:pPr>
            <a:r>
              <a:rPr lang="cs"/>
              <a:t>Microscopy Imaging </a:t>
            </a:r>
            <a:r>
              <a:rPr lang="cs">
                <a:solidFill>
                  <a:srgbClr val="595959"/>
                </a:solidFill>
                <a:uFill>
                  <a:noFill/>
                </a:uFill>
                <a:hlinkClick r:id="rId3">
                  <a:extLst>
                    <a:ext uri="{A12FA001-AC4F-418D-AE19-62706E023703}">
                      <ahyp:hlinkClr val="tx"/>
                    </a:ext>
                  </a:extLst>
                </a:hlinkClick>
              </a:rPr>
              <a:t>Methods</a:t>
            </a:r>
            <a:endParaRPr>
              <a:solidFill>
                <a:srgbClr val="595959"/>
              </a:solidFill>
            </a:endParaRPr>
          </a:p>
          <a:p>
            <a:pPr indent="-317500" lvl="1" marL="914400" rtl="0" algn="l">
              <a:spcBef>
                <a:spcPts val="0"/>
              </a:spcBef>
              <a:spcAft>
                <a:spcPts val="0"/>
              </a:spcAft>
              <a:buSzPts val="1400"/>
              <a:buChar char="○"/>
            </a:pPr>
            <a:r>
              <a:rPr lang="cs"/>
              <a:t>BFM, DFM, PHC, DIC, FM, POL</a:t>
            </a:r>
            <a:endParaRPr/>
          </a:p>
          <a:p>
            <a:pPr indent="-342900" lvl="0" marL="457200" rtl="0" algn="l">
              <a:spcBef>
                <a:spcPts val="0"/>
              </a:spcBef>
              <a:spcAft>
                <a:spcPts val="0"/>
              </a:spcAft>
              <a:buSzPts val="1800"/>
              <a:buChar char="●"/>
            </a:pPr>
            <a:r>
              <a:rPr lang="cs"/>
              <a:t>Microscope settings</a:t>
            </a:r>
            <a:endParaRPr/>
          </a:p>
          <a:p>
            <a:pPr indent="-317500" lvl="1" marL="914400" rtl="0" algn="l">
              <a:spcBef>
                <a:spcPts val="0"/>
              </a:spcBef>
              <a:spcAft>
                <a:spcPts val="0"/>
              </a:spcAft>
              <a:buSzPts val="1400"/>
              <a:buChar char="○"/>
            </a:pPr>
            <a:r>
              <a:rPr lang="cs"/>
              <a:t>type, light/laser, lenses, immersion, PSF</a:t>
            </a:r>
            <a:endParaRPr/>
          </a:p>
          <a:p>
            <a:pPr indent="-342900" lvl="0" marL="457200" rtl="0" algn="l">
              <a:spcBef>
                <a:spcPts val="0"/>
              </a:spcBef>
              <a:spcAft>
                <a:spcPts val="0"/>
              </a:spcAft>
              <a:buSzPts val="1800"/>
              <a:buChar char="●"/>
            </a:pPr>
            <a:r>
              <a:rPr lang="cs"/>
              <a:t>Digitalization</a:t>
            </a:r>
            <a:endParaRPr/>
          </a:p>
          <a:p>
            <a:pPr indent="-317500" lvl="1" marL="914400" rtl="0" algn="l">
              <a:spcBef>
                <a:spcPts val="0"/>
              </a:spcBef>
              <a:spcAft>
                <a:spcPts val="0"/>
              </a:spcAft>
              <a:buSzPts val="1400"/>
              <a:buChar char="○"/>
            </a:pPr>
            <a:r>
              <a:rPr lang="cs"/>
              <a:t>Digital sampling, bit depth, gain, noise</a:t>
            </a:r>
            <a:endParaRPr/>
          </a:p>
          <a:p>
            <a:pPr indent="-342900" lvl="0" marL="457200" rtl="0" algn="l">
              <a:spcBef>
                <a:spcPts val="0"/>
              </a:spcBef>
              <a:spcAft>
                <a:spcPts val="0"/>
              </a:spcAft>
              <a:buSzPts val="1800"/>
              <a:buChar char="●"/>
            </a:pPr>
            <a:r>
              <a:rPr lang="cs"/>
              <a:t>Data saving/format</a:t>
            </a:r>
            <a:endParaRPr/>
          </a:p>
          <a:p>
            <a:pPr indent="-317500" lvl="1" marL="914400" rtl="0" algn="l">
              <a:spcBef>
                <a:spcPts val="0"/>
              </a:spcBef>
              <a:spcAft>
                <a:spcPts val="0"/>
              </a:spcAft>
              <a:buSzPts val="1400"/>
              <a:buChar char="○"/>
            </a:pPr>
            <a:r>
              <a:rPr lang="cs"/>
              <a:t>bit depth, 2D/3D/4D/5D data, compression</a:t>
            </a:r>
            <a:endParaRPr/>
          </a:p>
          <a:p>
            <a:pPr indent="-342900" lvl="0" marL="457200" rtl="0" algn="l">
              <a:spcBef>
                <a:spcPts val="0"/>
              </a:spcBef>
              <a:spcAft>
                <a:spcPts val="0"/>
              </a:spcAft>
              <a:buSzPts val="1800"/>
              <a:buChar char="●"/>
            </a:pPr>
            <a:r>
              <a:rPr lang="cs"/>
              <a:t>Data analysis</a:t>
            </a:r>
            <a:endParaRPr/>
          </a:p>
          <a:p>
            <a:pPr indent="-317500" lvl="1" marL="914400" rtl="0" algn="l">
              <a:spcBef>
                <a:spcPts val="0"/>
              </a:spcBef>
              <a:spcAft>
                <a:spcPts val="0"/>
              </a:spcAft>
              <a:buSzPts val="1400"/>
              <a:buChar char="○"/>
            </a:pPr>
            <a:r>
              <a:rPr lang="cs"/>
              <a:t>ethics, tools, hardware</a:t>
            </a:r>
            <a:endParaRPr/>
          </a:p>
          <a:p>
            <a:pPr indent="0" lvl="0" marL="0" rtl="0" algn="l">
              <a:spcBef>
                <a:spcPts val="0"/>
              </a:spcBef>
              <a:spcAft>
                <a:spcPts val="1200"/>
              </a:spcAft>
              <a:buNone/>
            </a:pPr>
            <a:r>
              <a:t/>
            </a:r>
            <a:endParaRPr/>
          </a:p>
        </p:txBody>
      </p:sp>
      <p:cxnSp>
        <p:nvCxnSpPr>
          <p:cNvPr id="100" name="Google Shape;100;p18"/>
          <p:cNvCxnSpPr/>
          <p:nvPr/>
        </p:nvCxnSpPr>
        <p:spPr>
          <a:xfrm>
            <a:off x="396550" y="1249463"/>
            <a:ext cx="14100" cy="2796600"/>
          </a:xfrm>
          <a:prstGeom prst="straightConnector1">
            <a:avLst/>
          </a:prstGeom>
          <a:noFill/>
          <a:ln cap="flat" cmpd="sng" w="38100">
            <a:solidFill>
              <a:srgbClr val="93C47D"/>
            </a:solidFill>
            <a:prstDash val="solid"/>
            <a:round/>
            <a:headEnd len="med" w="med" type="none"/>
            <a:tailEnd len="med" w="med" type="triangle"/>
          </a:ln>
        </p:spPr>
      </p:cxnSp>
      <p:cxnSp>
        <p:nvCxnSpPr>
          <p:cNvPr id="101" name="Google Shape;101;p18"/>
          <p:cNvCxnSpPr/>
          <p:nvPr/>
        </p:nvCxnSpPr>
        <p:spPr>
          <a:xfrm>
            <a:off x="558425" y="1258888"/>
            <a:ext cx="14100" cy="2796600"/>
          </a:xfrm>
          <a:prstGeom prst="straightConnector1">
            <a:avLst/>
          </a:prstGeom>
          <a:noFill/>
          <a:ln cap="flat" cmpd="sng" w="38100">
            <a:solidFill>
              <a:srgbClr val="6D9EEB"/>
            </a:solidFill>
            <a:prstDash val="solid"/>
            <a:round/>
            <a:headEnd len="med" w="med" type="triangle"/>
            <a:tailEnd len="med" w="med" type="none"/>
          </a:ln>
        </p:spPr>
      </p:cxnSp>
      <p:cxnSp>
        <p:nvCxnSpPr>
          <p:cNvPr id="102" name="Google Shape;102;p18"/>
          <p:cNvCxnSpPr/>
          <p:nvPr/>
        </p:nvCxnSpPr>
        <p:spPr>
          <a:xfrm>
            <a:off x="809225" y="2739775"/>
            <a:ext cx="14100" cy="1311300"/>
          </a:xfrm>
          <a:prstGeom prst="straightConnector1">
            <a:avLst/>
          </a:prstGeom>
          <a:noFill/>
          <a:ln cap="flat" cmpd="sng" w="38100">
            <a:solidFill>
              <a:srgbClr val="E06666"/>
            </a:solidFill>
            <a:prstDash val="solid"/>
            <a:round/>
            <a:headEnd len="med" w="med" type="none"/>
            <a:tailEnd len="med" w="med" type="triangle"/>
          </a:ln>
        </p:spPr>
      </p:cxnSp>
      <p:cxnSp>
        <p:nvCxnSpPr>
          <p:cNvPr id="103" name="Google Shape;103;p18"/>
          <p:cNvCxnSpPr/>
          <p:nvPr/>
        </p:nvCxnSpPr>
        <p:spPr>
          <a:xfrm>
            <a:off x="971100" y="2744194"/>
            <a:ext cx="14100" cy="1311300"/>
          </a:xfrm>
          <a:prstGeom prst="straightConnector1">
            <a:avLst/>
          </a:prstGeom>
          <a:noFill/>
          <a:ln cap="flat" cmpd="sng" w="38100">
            <a:solidFill>
              <a:srgbClr val="F1C232"/>
            </a:solidFill>
            <a:prstDash val="solid"/>
            <a:round/>
            <a:headEnd len="med" w="med" type="triangle"/>
            <a:tailEnd len="med" w="med" type="none"/>
          </a:ln>
        </p:spPr>
      </p:cxnSp>
      <p:cxnSp>
        <p:nvCxnSpPr>
          <p:cNvPr id="104" name="Google Shape;104;p18"/>
          <p:cNvCxnSpPr/>
          <p:nvPr/>
        </p:nvCxnSpPr>
        <p:spPr>
          <a:xfrm>
            <a:off x="795125" y="1258900"/>
            <a:ext cx="14100" cy="1311300"/>
          </a:xfrm>
          <a:prstGeom prst="straightConnector1">
            <a:avLst/>
          </a:prstGeom>
          <a:noFill/>
          <a:ln cap="flat" cmpd="sng" w="38100">
            <a:solidFill>
              <a:srgbClr val="6D9EEB"/>
            </a:solidFill>
            <a:prstDash val="solid"/>
            <a:round/>
            <a:headEnd len="med" w="med" type="none"/>
            <a:tailEnd len="med" w="med" type="triangle"/>
          </a:ln>
        </p:spPr>
      </p:cxnSp>
      <p:cxnSp>
        <p:nvCxnSpPr>
          <p:cNvPr id="105" name="Google Shape;105;p18"/>
          <p:cNvCxnSpPr/>
          <p:nvPr/>
        </p:nvCxnSpPr>
        <p:spPr>
          <a:xfrm>
            <a:off x="957000" y="1263319"/>
            <a:ext cx="14100" cy="1311300"/>
          </a:xfrm>
          <a:prstGeom prst="straightConnector1">
            <a:avLst/>
          </a:prstGeom>
          <a:noFill/>
          <a:ln cap="flat" cmpd="sng" w="38100">
            <a:solidFill>
              <a:srgbClr val="674EA7"/>
            </a:solidFill>
            <a:prstDash val="solid"/>
            <a:round/>
            <a:headEnd len="med" w="med" type="triangle"/>
            <a:tailEnd len="med" w="med" type="none"/>
          </a:ln>
        </p:spPr>
      </p:cxnSp>
      <p:sp>
        <p:nvSpPr>
          <p:cNvPr id="106" name="Google Shape;106;p18"/>
          <p:cNvSpPr txBox="1"/>
          <p:nvPr>
            <p:ph idx="1" type="body"/>
          </p:nvPr>
        </p:nvSpPr>
        <p:spPr>
          <a:xfrm>
            <a:off x="6260350" y="4020525"/>
            <a:ext cx="2571900" cy="13113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cs"/>
              <a:t>Changes on the go are expensive!!!</a:t>
            </a:r>
            <a:endParaRPr/>
          </a:p>
        </p:txBody>
      </p:sp>
      <p:sp>
        <p:nvSpPr>
          <p:cNvPr id="107" name="Google Shape;107;p18"/>
          <p:cNvSpPr txBox="1"/>
          <p:nvPr>
            <p:ph idx="1" type="body"/>
          </p:nvPr>
        </p:nvSpPr>
        <p:spPr>
          <a:xfrm>
            <a:off x="6260350" y="3487125"/>
            <a:ext cx="2571900" cy="497400"/>
          </a:xfrm>
          <a:prstGeom prst="rect">
            <a:avLst/>
          </a:prstGeom>
        </p:spPr>
        <p:txBody>
          <a:bodyPr anchorCtr="0" anchor="t" bIns="91425" lIns="91425" spcFirstLastPara="1" rIns="91425" wrap="square" tIns="91425">
            <a:normAutofit/>
          </a:bodyPr>
          <a:lstStyle/>
          <a:p>
            <a:pPr indent="0" lvl="0" marL="0" rtl="0" algn="ctr">
              <a:lnSpc>
                <a:spcPct val="100000"/>
              </a:lnSpc>
              <a:spcBef>
                <a:spcPts val="0"/>
              </a:spcBef>
              <a:spcAft>
                <a:spcPts val="0"/>
              </a:spcAft>
              <a:buClr>
                <a:schemeClr val="dk1"/>
              </a:buClr>
              <a:buSzPts val="900"/>
              <a:buFont typeface="Arial"/>
              <a:buNone/>
            </a:pPr>
            <a:r>
              <a:rPr lang="cs" sz="900">
                <a:solidFill>
                  <a:schemeClr val="dk1"/>
                </a:solidFill>
              </a:rPr>
              <a:t>“Negative Results”</a:t>
            </a:r>
            <a:endParaRPr sz="900">
              <a:solidFill>
                <a:schemeClr val="dk1"/>
              </a:solidFill>
            </a:endParaRPr>
          </a:p>
          <a:p>
            <a:pPr indent="0" lvl="0" marL="0" rtl="0" algn="ctr">
              <a:lnSpc>
                <a:spcPct val="100000"/>
              </a:lnSpc>
              <a:spcBef>
                <a:spcPts val="0"/>
              </a:spcBef>
              <a:spcAft>
                <a:spcPts val="0"/>
              </a:spcAft>
              <a:buClr>
                <a:schemeClr val="dk1"/>
              </a:buClr>
              <a:buSzPts val="900"/>
              <a:buFont typeface="Arial"/>
              <a:buNone/>
            </a:pPr>
            <a:r>
              <a:rPr lang="cs" sz="900" u="sng">
                <a:solidFill>
                  <a:schemeClr val="accent5"/>
                </a:solidFill>
                <a:latin typeface="Fira Sans"/>
                <a:ea typeface="Fira Sans"/>
                <a:cs typeface="Fira Sans"/>
                <a:sym typeface="Fira Sans"/>
                <a:hlinkClick r:id="rId4">
                  <a:extLst>
                    <a:ext uri="{A12FA001-AC4F-418D-AE19-62706E023703}">
                      <ahyp:hlinkClr val="tx"/>
                    </a:ext>
                  </a:extLst>
                </a:hlinkClick>
              </a:rPr>
              <a:t>https://xkcd.com/2341</a:t>
            </a:r>
            <a:r>
              <a:rPr lang="cs" sz="900">
                <a:solidFill>
                  <a:schemeClr val="dk1"/>
                </a:solidFill>
                <a:latin typeface="Fira Sans"/>
                <a:ea typeface="Fira Sans"/>
                <a:cs typeface="Fira Sans"/>
                <a:sym typeface="Fira Sans"/>
              </a:rPr>
              <a:t>, </a:t>
            </a:r>
            <a:r>
              <a:rPr lang="cs" sz="900" u="sng">
                <a:solidFill>
                  <a:schemeClr val="accent5"/>
                </a:solidFill>
                <a:latin typeface="Fira Sans"/>
                <a:ea typeface="Fira Sans"/>
                <a:cs typeface="Fira Sans"/>
                <a:sym typeface="Fira Sans"/>
                <a:hlinkClick r:id="rId5">
                  <a:extLst>
                    <a:ext uri="{A12FA001-AC4F-418D-AE19-62706E023703}">
                      <ahyp:hlinkClr val="tx"/>
                    </a:ext>
                  </a:extLst>
                </a:hlinkClick>
              </a:rPr>
              <a:t>CC-BY-NC 2.5</a:t>
            </a:r>
            <a:endParaRPr/>
          </a:p>
        </p:txBody>
      </p:sp>
      <p:pic>
        <p:nvPicPr>
          <p:cNvPr id="108" name="Google Shape;108;p18"/>
          <p:cNvPicPr preferRelativeResize="0"/>
          <p:nvPr/>
        </p:nvPicPr>
        <p:blipFill>
          <a:blip r:embed="rId6">
            <a:alphaModFix/>
          </a:blip>
          <a:stretch>
            <a:fillRect/>
          </a:stretch>
        </p:blipFill>
        <p:spPr>
          <a:xfrm>
            <a:off x="6260351" y="209922"/>
            <a:ext cx="2674922" cy="3241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Best practice approach</a:t>
            </a:r>
            <a:endParaRPr/>
          </a:p>
        </p:txBody>
      </p:sp>
      <p:sp>
        <p:nvSpPr>
          <p:cNvPr id="114" name="Google Shape;114;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cs"/>
              <a:t>To optimally design and execute experiments involving bioimage analysis, </a:t>
            </a:r>
            <a:r>
              <a:rPr b="1" lang="cs"/>
              <a:t>expertise in bioimage analysis, imaging and biology is needed</a:t>
            </a:r>
            <a:r>
              <a:rPr lang="cs"/>
              <a:t>. </a:t>
            </a:r>
            <a:endParaRPr/>
          </a:p>
          <a:p>
            <a:pPr indent="0" lvl="0" marL="0" rtl="0" algn="l">
              <a:spcBef>
                <a:spcPts val="1200"/>
              </a:spcBef>
              <a:spcAft>
                <a:spcPts val="0"/>
              </a:spcAft>
              <a:buNone/>
            </a:pPr>
            <a:r>
              <a:t/>
            </a:r>
            <a:endParaRPr/>
          </a:p>
          <a:p>
            <a:pPr indent="0" lvl="0" marL="0" rtl="0" algn="l">
              <a:spcBef>
                <a:spcPts val="1200"/>
              </a:spcBef>
              <a:spcAft>
                <a:spcPts val="0"/>
              </a:spcAft>
              <a:buNone/>
            </a:pPr>
            <a:r>
              <a:rPr b="1" lang="cs"/>
              <a:t>Computer scientists</a:t>
            </a:r>
            <a:r>
              <a:rPr lang="cs"/>
              <a:t> tend to be dismayed at the irreproducibility of biological systems and the seemingly fuzzy questions asked. </a:t>
            </a:r>
            <a:endParaRPr/>
          </a:p>
          <a:p>
            <a:pPr indent="0" lvl="0" marL="0" rtl="0" algn="l">
              <a:spcBef>
                <a:spcPts val="1200"/>
              </a:spcBef>
              <a:spcAft>
                <a:spcPts val="1200"/>
              </a:spcAft>
              <a:buNone/>
            </a:pPr>
            <a:r>
              <a:rPr b="1" lang="cs"/>
              <a:t>Biologists</a:t>
            </a:r>
            <a:r>
              <a:rPr lang="cs"/>
              <a:t> find computer scientists tend toward overly reducing complex systems to make problems tractable.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Why it is so challenging</a:t>
            </a:r>
            <a:endParaRPr/>
          </a:p>
        </p:txBody>
      </p:sp>
      <p:sp>
        <p:nvSpPr>
          <p:cNvPr id="120" name="Google Shape;120;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cs"/>
              <a:t>As a scientists, we took the challenge wery proactively: learned how to </a:t>
            </a:r>
            <a:r>
              <a:rPr lang="cs"/>
              <a:t>communicate</a:t>
            </a:r>
            <a:r>
              <a:rPr lang="cs"/>
              <a:t>, engaged in training school, symposia, communities, … but:</a:t>
            </a:r>
            <a:endParaRPr/>
          </a:p>
          <a:p>
            <a:pPr indent="0" lvl="0" marL="0" rtl="0" algn="l">
              <a:spcBef>
                <a:spcPts val="1200"/>
              </a:spcBef>
              <a:spcAft>
                <a:spcPts val="0"/>
              </a:spcAft>
              <a:buNone/>
            </a:pPr>
            <a:r>
              <a:rPr lang="cs"/>
              <a:t>It accelerated the whole development process!</a:t>
            </a:r>
            <a:endParaRPr/>
          </a:p>
          <a:p>
            <a:pPr indent="0" lvl="0" marL="0" rtl="0" algn="l">
              <a:spcBef>
                <a:spcPts val="1200"/>
              </a:spcBef>
              <a:spcAft>
                <a:spcPts val="0"/>
              </a:spcAft>
              <a:buNone/>
            </a:pPr>
            <a:r>
              <a:rPr lang="cs"/>
              <a:t>As </a:t>
            </a:r>
            <a:r>
              <a:rPr b="1" lang="cs"/>
              <a:t>it is</a:t>
            </a:r>
            <a:r>
              <a:rPr lang="cs"/>
              <a:t> increasingly </a:t>
            </a:r>
            <a:r>
              <a:rPr b="1" lang="cs"/>
              <a:t>difficult to keep track</a:t>
            </a:r>
            <a:r>
              <a:rPr lang="cs"/>
              <a:t> </a:t>
            </a:r>
            <a:r>
              <a:rPr b="1" lang="cs"/>
              <a:t>of</a:t>
            </a:r>
            <a:r>
              <a:rPr lang="cs"/>
              <a:t> the number of available image analysis </a:t>
            </a:r>
            <a:r>
              <a:rPr b="1" lang="cs"/>
              <a:t>platforms</a:t>
            </a:r>
            <a:r>
              <a:rPr lang="cs"/>
              <a:t>, </a:t>
            </a:r>
            <a:r>
              <a:rPr b="1" lang="cs"/>
              <a:t>tool </a:t>
            </a:r>
            <a:r>
              <a:rPr lang="cs"/>
              <a:t>collections, </a:t>
            </a:r>
            <a:r>
              <a:rPr b="1" lang="cs"/>
              <a:t>components </a:t>
            </a:r>
            <a:r>
              <a:rPr lang="cs"/>
              <a:t>and emerging </a:t>
            </a:r>
            <a:r>
              <a:rPr b="1" lang="cs"/>
              <a:t>technologies</a:t>
            </a:r>
            <a:r>
              <a:rPr lang="cs"/>
              <a:t>. </a:t>
            </a:r>
            <a:r>
              <a:rPr lang="cs"/>
              <a:t>Because</a:t>
            </a:r>
            <a:r>
              <a:rPr lang="cs"/>
              <a:t> we need fairly conservative overview of </a:t>
            </a:r>
            <a:r>
              <a:rPr b="1" lang="cs"/>
              <a:t>software </a:t>
            </a:r>
            <a:r>
              <a:rPr lang="cs"/>
              <a:t>to use in daily routine.</a:t>
            </a:r>
            <a:endParaRPr/>
          </a:p>
          <a:p>
            <a:pPr indent="0" lvl="0" marL="0" rtl="0" algn="l">
              <a:spcBef>
                <a:spcPts val="1200"/>
              </a:spcBef>
              <a:spcAft>
                <a:spcPts val="1200"/>
              </a:spcAft>
              <a:buNone/>
            </a:pPr>
            <a:r>
              <a:rPr lang="cs"/>
              <a:t>After all in science we need </a:t>
            </a:r>
            <a:r>
              <a:rPr b="1" lang="cs"/>
              <a:t>stability</a:t>
            </a:r>
            <a:r>
              <a:rPr lang="cs"/>
              <a:t>, repeatability, reusability and </a:t>
            </a:r>
            <a:r>
              <a:rPr b="1" lang="cs"/>
              <a:t>reproducibility</a:t>
            </a:r>
            <a:r>
              <a:rPr lang="cs"/>
              <a: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cs"/>
              <a:t>The Bridging part of Science</a:t>
            </a:r>
            <a:endParaRPr/>
          </a:p>
        </p:txBody>
      </p:sp>
      <p:sp>
        <p:nvSpPr>
          <p:cNvPr id="126" name="Google Shape;126;p2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cs"/>
              <a:t>Global BioImaging is an international network of imaging infrastructures and communities, which was initiated in 2015 by a european (Horizon 2020, CZI) funded project. One of their tasks is also support bridging biology and computer science.</a:t>
            </a:r>
            <a:endParaRPr/>
          </a:p>
          <a:p>
            <a:pPr indent="0" lvl="0" marL="0" rtl="0" algn="l">
              <a:spcBef>
                <a:spcPts val="1200"/>
              </a:spcBef>
              <a:spcAft>
                <a:spcPts val="0"/>
              </a:spcAft>
              <a:buNone/>
            </a:pPr>
            <a:r>
              <a:rPr lang="cs"/>
              <a:t>2013–2015 - EUBIAS</a:t>
            </a:r>
            <a:br>
              <a:rPr lang="cs"/>
            </a:br>
            <a:r>
              <a:rPr lang="cs"/>
              <a:t>2015–2023 - NEUBIAS (2020 official end)</a:t>
            </a:r>
            <a:br>
              <a:rPr lang="cs"/>
            </a:br>
            <a:r>
              <a:rPr lang="cs"/>
              <a:t>2023–9/2025 (forever </a:t>
            </a:r>
            <a:r>
              <a:rPr lang="cs"/>
              <a:t>hopefully</a:t>
            </a:r>
            <a:r>
              <a:rPr lang="cs"/>
              <a:t>) Global BioImage Analysts' Society (GloBIAS)</a:t>
            </a:r>
            <a:br>
              <a:rPr lang="cs"/>
            </a:br>
            <a:endParaRPr/>
          </a:p>
          <a:p>
            <a:pPr indent="0" lvl="0" marL="0" rtl="0" algn="l">
              <a:spcBef>
                <a:spcPts val="1200"/>
              </a:spcBef>
              <a:spcAft>
                <a:spcPts val="1200"/>
              </a:spcAft>
              <a:buNone/>
            </a:pPr>
            <a:r>
              <a:t/>
            </a:r>
            <a:endParaRPr/>
          </a:p>
        </p:txBody>
      </p:sp>
      <p:pic>
        <p:nvPicPr>
          <p:cNvPr id="127" name="Google Shape;127;p21"/>
          <p:cNvPicPr preferRelativeResize="0"/>
          <p:nvPr/>
        </p:nvPicPr>
        <p:blipFill rotWithShape="1">
          <a:blip r:embed="rId3">
            <a:alphaModFix/>
          </a:blip>
          <a:srcRect b="0" l="0" r="53967" t="0"/>
          <a:stretch/>
        </p:blipFill>
        <p:spPr>
          <a:xfrm>
            <a:off x="1743989" y="3664350"/>
            <a:ext cx="2981471" cy="1268000"/>
          </a:xfrm>
          <a:prstGeom prst="rect">
            <a:avLst/>
          </a:prstGeom>
          <a:noFill/>
          <a:ln>
            <a:noFill/>
          </a:ln>
        </p:spPr>
      </p:pic>
      <p:pic>
        <p:nvPicPr>
          <p:cNvPr id="128" name="Google Shape;128;p21"/>
          <p:cNvPicPr preferRelativeResize="0"/>
          <p:nvPr/>
        </p:nvPicPr>
        <p:blipFill>
          <a:blip r:embed="rId4">
            <a:alphaModFix/>
          </a:blip>
          <a:stretch>
            <a:fillRect/>
          </a:stretch>
        </p:blipFill>
        <p:spPr>
          <a:xfrm>
            <a:off x="5647265" y="3664350"/>
            <a:ext cx="1752749" cy="1268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2"/>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cs"/>
              <a:t>Communities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